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42"/>
  </p:notesMasterIdLst>
  <p:sldIdLst>
    <p:sldId id="256" r:id="rId3"/>
    <p:sldId id="257" r:id="rId4"/>
    <p:sldId id="29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6" r:id="rId35"/>
    <p:sldId id="289" r:id="rId36"/>
    <p:sldId id="290" r:id="rId37"/>
    <p:sldId id="291" r:id="rId38"/>
    <p:sldId id="292" r:id="rId39"/>
    <p:sldId id="293" r:id="rId40"/>
    <p:sldId id="297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IBM Plex Sans" panose="020B0503050203000203" pitchFamily="34" charset="0"/>
      <p:regular r:id="rId47"/>
      <p:bold r:id="rId48"/>
      <p:italic r:id="rId49"/>
      <p:boldItalic r:id="rId50"/>
    </p:embeddedFont>
    <p:embeddedFont>
      <p:font typeface="Lexend" pitchFamily="2" charset="77"/>
      <p:regular r:id="rId51"/>
      <p:bold r:id="rId52"/>
    </p:embeddedFont>
    <p:embeddedFont>
      <p:font typeface="Lexend ExtraBold" pitchFamily="2" charset="77"/>
      <p:bold r:id="rId53"/>
    </p:embeddedFont>
    <p:embeddedFont>
      <p:font typeface="Montserrat" pitchFamily="2" charset="77"/>
      <p:regular r:id="rId54"/>
      <p:bold r:id="rId55"/>
      <p:italic r:id="rId56"/>
      <p:boldItalic r:id="rId57"/>
    </p:embeddedFont>
    <p:embeddedFont>
      <p:font typeface="Montserrat Black" panose="020F0502020204030204" pitchFamily="34" charset="0"/>
      <p:bold r:id="rId58"/>
      <p:italic r:id="rId59"/>
      <p:boldItalic r:id="rId60"/>
    </p:embeddedFont>
    <p:embeddedFont>
      <p:font typeface="Roboto Medium" panose="020F0502020204030204" pitchFamily="34" charset="0"/>
      <p:regular r:id="rId61"/>
      <p:bold r:id="rId62"/>
      <p:italic r:id="rId63"/>
      <p:boldItalic r:id="rId64"/>
    </p:embeddedFont>
    <p:embeddedFont>
      <p:font typeface="Rubik" pitchFamily="2" charset="-79"/>
      <p:regular r:id="rId65"/>
      <p:bold r:id="rId66"/>
      <p:italic r:id="rId67"/>
      <p:boldItalic r:id="rId68"/>
    </p:embeddedFont>
    <p:embeddedFont>
      <p:font typeface="Rubik ExtraBold" pitchFamily="2" charset="-79"/>
      <p:bold r:id="rId69"/>
      <p:italic r:id="rId70"/>
      <p:boldItalic r:id="rId71"/>
    </p:embeddedFont>
    <p:embeddedFont>
      <p:font typeface="Rubik Medium" pitchFamily="2" charset="-79"/>
      <p:regular r:id="rId72"/>
      <p:bold r:id="rId73"/>
      <p:italic r:id="rId74"/>
      <p:boldItalic r:id="rId75"/>
    </p:embeddedFont>
    <p:embeddedFont>
      <p:font typeface="Rubik SemiBold" pitchFamily="2" charset="-79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hxmncikeOUQqlP3d/h0XqFVINu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62"/>
  </p:normalViewPr>
  <p:slideViewPr>
    <p:cSldViewPr snapToGrid="0">
      <p:cViewPr varScale="1">
        <p:scale>
          <a:sx n="133" d="100"/>
          <a:sy n="133" d="100"/>
        </p:scale>
        <p:origin x="9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79" Type="http://schemas.openxmlformats.org/officeDocument/2006/relationships/font" Target="fonts/font37.fntdata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font" Target="fonts/font36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5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66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caeb914498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1caeb914498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caeb914498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1caeb914498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caeb914498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caeb914498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caeb914498_0_1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caeb914498_0_1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caeb914498_0_1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1caeb914498_0_1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fa8ced14d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1fa8ced14d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a8ced14d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1fa8ced14d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a8ced14d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fa8ced14d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caeb914498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1caeb914498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caeb914498_0_2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1caeb914498_0_2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caeb914498_0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1caeb914498_0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aeb91449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caeb91449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aeb914498_0_1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1caeb914498_0_1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caeb914498_0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g1caeb914498_0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caeb914498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g1caeb914498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fa8ced14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fa8ced14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caeb914498_0_1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1caeb914498_0_1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caeb914498_0_1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g1caeb914498_0_1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a8ced14d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g1fa8ced14d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caeb914498_0_1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g1caeb914498_0_1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caeb914498_0_2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g1caeb914498_0_2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caeb914498_0_1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g1caeb914498_0_1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0272cb28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1e0272cb28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caeb914498_0_2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g1caeb914498_0_2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caeb914498_0_2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g1caeb914498_0_2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ebcd88f5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1ebcd88f5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383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859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5282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680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caeb914498_0_2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g1caeb914498_0_2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8681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e0272cb287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1e0272cb28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caeb9144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1caeb9144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caeb91449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caeb91449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caeb914498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caeb914498_0_11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caeb914498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caeb914498_0_11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caeb914498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1caeb914498_0_1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caeb91449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1caeb914498_0_11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caeb914498_0_388"/>
          <p:cNvSpPr txBox="1">
            <a:spLocks noGrp="1"/>
          </p:cNvSpPr>
          <p:nvPr>
            <p:ph type="sldNum" idx="12"/>
          </p:nvPr>
        </p:nvSpPr>
        <p:spPr>
          <a:xfrm>
            <a:off x="8321382" y="4811070"/>
            <a:ext cx="194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g1caeb914498_0_388" descr="BG Credenti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caeb914498_0_859"/>
          <p:cNvSpPr/>
          <p:nvPr/>
        </p:nvSpPr>
        <p:spPr>
          <a:xfrm>
            <a:off x="0" y="-1"/>
            <a:ext cx="9144000" cy="7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g1caeb914498_0_859" descr="Pictur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06" y="117784"/>
            <a:ext cx="1724300" cy="41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1caeb914498_0_859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068" y="117784"/>
            <a:ext cx="1800224" cy="41148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1caeb914498_0_859"/>
          <p:cNvSpPr/>
          <p:nvPr/>
        </p:nvSpPr>
        <p:spPr>
          <a:xfrm rot="10800000" flipH="1">
            <a:off x="0" y="714000"/>
            <a:ext cx="9144000" cy="4429500"/>
          </a:xfrm>
          <a:prstGeom prst="rect">
            <a:avLst/>
          </a:prstGeom>
          <a:solidFill>
            <a:srgbClr val="F5E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1caeb914498_0_859"/>
          <p:cNvSpPr txBox="1">
            <a:spLocks noGrp="1"/>
          </p:cNvSpPr>
          <p:nvPr>
            <p:ph type="sldNum" idx="12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caeb914498_0_240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g1caeb914498_0_240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g1caeb914498_0_24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aeb914498_0_24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caeb914498_0_24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g1caeb914498_0_24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caeb914498_0_2415"/>
          <p:cNvSpPr txBox="1">
            <a:spLocks noGrp="1"/>
          </p:cNvSpPr>
          <p:nvPr>
            <p:ph type="sldNum" idx="12"/>
          </p:nvPr>
        </p:nvSpPr>
        <p:spPr>
          <a:xfrm>
            <a:off x="8321382" y="4811070"/>
            <a:ext cx="194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caeb914498_0_2417"/>
          <p:cNvSpPr/>
          <p:nvPr/>
        </p:nvSpPr>
        <p:spPr>
          <a:xfrm>
            <a:off x="0" y="-1"/>
            <a:ext cx="9144000" cy="7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g1caeb914498_0_2417" descr="Pictur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06" y="117784"/>
            <a:ext cx="1724300" cy="41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1caeb914498_0_2417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068" y="117784"/>
            <a:ext cx="1800224" cy="41148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1caeb914498_0_2417"/>
          <p:cNvSpPr/>
          <p:nvPr/>
        </p:nvSpPr>
        <p:spPr>
          <a:xfrm rot="10800000" flipH="1">
            <a:off x="0" y="714000"/>
            <a:ext cx="9144000" cy="4429500"/>
          </a:xfrm>
          <a:prstGeom prst="rect">
            <a:avLst/>
          </a:prstGeom>
          <a:solidFill>
            <a:srgbClr val="F5E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1caeb914498_0_2417"/>
          <p:cNvSpPr txBox="1">
            <a:spLocks noGrp="1"/>
          </p:cNvSpPr>
          <p:nvPr>
            <p:ph type="sldNum" idx="12"/>
          </p:nvPr>
        </p:nvSpPr>
        <p:spPr>
          <a:xfrm>
            <a:off x="4419600" y="4629150"/>
            <a:ext cx="2133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caeb914498_0_24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g1caeb914498_0_24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caeb914498_0_24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1caeb914498_0_24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g1caeb914498_0_24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g1caeb914498_0_24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caeb914498_0_24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caeb914498_0_24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aeb914498_0_24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g1caeb914498_0_24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g1caeb914498_0_24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caeb914498_0_24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6" name="Google Shape;96;g1caeb914498_0_24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caeb914498_0_24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caeb914498_0_24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g1caeb914498_0_24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g1caeb914498_0_24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1caeb914498_0_24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caeb914498_0_24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5" name="Google Shape;105;g1caeb914498_0_24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caeb914498_0_24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g1caeb914498_0_24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g1caeb914498_0_24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caeb914498_0_24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caeb914498_0_24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g1caeb914498_0_24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g1caeb914498_0_24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aeb914498_0_18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7" name="Google Shape;117;g1caeb914498_0_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0824" y="1456075"/>
            <a:ext cx="1875801" cy="19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caeb914498_0_184"/>
          <p:cNvSpPr txBox="1"/>
          <p:nvPr/>
        </p:nvSpPr>
        <p:spPr>
          <a:xfrm>
            <a:off x="1457325" y="3524100"/>
            <a:ext cx="6801000" cy="486000"/>
          </a:xfrm>
          <a:prstGeom prst="rect">
            <a:avLst/>
          </a:prstGeom>
          <a:noFill/>
          <a:ln>
            <a:noFill/>
          </a:ln>
          <a:effectLst>
            <a:outerShdw blurRad="328613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Ekosistem kolaborasi untuk inovasi</a:t>
            </a:r>
            <a:endParaRPr sz="21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caeb914498_0_10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caeb914498_0_1044"/>
          <p:cNvSpPr txBox="1"/>
          <p:nvPr/>
        </p:nvSpPr>
        <p:spPr>
          <a:xfrm>
            <a:off x="7105650" y="4410075"/>
            <a:ext cx="352500" cy="209700"/>
          </a:xfrm>
          <a:prstGeom prst="rect">
            <a:avLst/>
          </a:prstGeom>
          <a:solidFill>
            <a:srgbClr val="FFE4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260</a:t>
            </a:r>
            <a:endParaRPr sz="7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caeb914498_0_865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16" name="Google Shape;216;g1caeb914498_0_865"/>
          <p:cNvSpPr/>
          <p:nvPr/>
        </p:nvSpPr>
        <p:spPr>
          <a:xfrm>
            <a:off x="5657125" y="1040029"/>
            <a:ext cx="3051300" cy="3680400"/>
          </a:xfrm>
          <a:prstGeom prst="roundRect">
            <a:avLst>
              <a:gd name="adj" fmla="val 806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caeb914498_0_865"/>
          <p:cNvSpPr/>
          <p:nvPr/>
        </p:nvSpPr>
        <p:spPr>
          <a:xfrm>
            <a:off x="2190400" y="1041368"/>
            <a:ext cx="3121200" cy="3679200"/>
          </a:xfrm>
          <a:prstGeom prst="roundRect">
            <a:avLst>
              <a:gd name="adj" fmla="val 8066"/>
            </a:avLst>
          </a:prstGeom>
          <a:solidFill>
            <a:srgbClr val="203BA4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caeb914498_0_865"/>
          <p:cNvSpPr/>
          <p:nvPr/>
        </p:nvSpPr>
        <p:spPr>
          <a:xfrm>
            <a:off x="2245622" y="988775"/>
            <a:ext cx="3121200" cy="3679200"/>
          </a:xfrm>
          <a:prstGeom prst="roundRect">
            <a:avLst>
              <a:gd name="adj" fmla="val 80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caeb914498_0_865"/>
          <p:cNvSpPr/>
          <p:nvPr/>
        </p:nvSpPr>
        <p:spPr>
          <a:xfrm>
            <a:off x="5705055" y="988775"/>
            <a:ext cx="3051300" cy="3678900"/>
          </a:xfrm>
          <a:prstGeom prst="roundRect">
            <a:avLst>
              <a:gd name="adj" fmla="val 80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1caeb914498_0_8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6581" y="1183968"/>
            <a:ext cx="467544" cy="45837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caeb914498_0_865"/>
          <p:cNvSpPr/>
          <p:nvPr/>
        </p:nvSpPr>
        <p:spPr>
          <a:xfrm>
            <a:off x="2356435" y="1183968"/>
            <a:ext cx="902100" cy="458700"/>
          </a:xfrm>
          <a:prstGeom prst="roundRect">
            <a:avLst>
              <a:gd name="adj" fmla="val 29332"/>
            </a:avLst>
          </a:prstGeom>
          <a:solidFill>
            <a:srgbClr val="203BA4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1caeb914498_0_865"/>
          <p:cNvSpPr/>
          <p:nvPr/>
        </p:nvSpPr>
        <p:spPr>
          <a:xfrm>
            <a:off x="5854411" y="1182654"/>
            <a:ext cx="882300" cy="458400"/>
          </a:xfrm>
          <a:prstGeom prst="roundRect">
            <a:avLst>
              <a:gd name="adj" fmla="val 2933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caeb914498_0_865"/>
          <p:cNvSpPr txBox="1"/>
          <p:nvPr/>
        </p:nvSpPr>
        <p:spPr>
          <a:xfrm>
            <a:off x="2442525" y="1268937"/>
            <a:ext cx="7302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DIKTI</a:t>
            </a:r>
            <a:endParaRPr sz="1600" b="0" i="0" u="none" strike="noStrike" cap="none">
              <a:solidFill>
                <a:srgbClr val="FFFFFF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4" name="Google Shape;224;g1caeb914498_0_865"/>
          <p:cNvSpPr txBox="1"/>
          <p:nvPr/>
        </p:nvSpPr>
        <p:spPr>
          <a:xfrm>
            <a:off x="5938572" y="1267640"/>
            <a:ext cx="714000" cy="2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DIKSI</a:t>
            </a:r>
            <a:endParaRPr sz="1600" b="0" i="0" u="none" strike="noStrike" cap="none">
              <a:solidFill>
                <a:srgbClr val="FFFFFF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5" name="Google Shape;225;g1caeb914498_0_865"/>
          <p:cNvSpPr txBox="1"/>
          <p:nvPr/>
        </p:nvSpPr>
        <p:spPr>
          <a:xfrm>
            <a:off x="3822183" y="1135908"/>
            <a:ext cx="14334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Jumlah penerima bantuan </a:t>
            </a:r>
            <a:endParaRPr sz="9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921</a:t>
            </a:r>
            <a:endParaRPr sz="9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26" name="Google Shape;226;g1caeb914498_0_8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8655" y="1182654"/>
            <a:ext cx="457065" cy="45837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1caeb914498_0_865"/>
          <p:cNvSpPr txBox="1"/>
          <p:nvPr/>
        </p:nvSpPr>
        <p:spPr>
          <a:xfrm>
            <a:off x="7293595" y="1134579"/>
            <a:ext cx="15579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Jumlah penerima bantuan</a:t>
            </a:r>
            <a:endParaRPr sz="900" b="0" i="0" u="none" strike="noStrike" cap="none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172</a:t>
            </a:r>
            <a:endParaRPr sz="2000" b="0" i="0" u="none" strike="noStrike" cap="none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8" name="Google Shape;228;g1caeb914498_0_865"/>
          <p:cNvSpPr/>
          <p:nvPr/>
        </p:nvSpPr>
        <p:spPr>
          <a:xfrm>
            <a:off x="2372054" y="1837669"/>
            <a:ext cx="2868300" cy="893400"/>
          </a:xfrm>
          <a:prstGeom prst="roundRect">
            <a:avLst>
              <a:gd name="adj" fmla="val 15264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g1caeb914498_0_865"/>
          <p:cNvGrpSpPr/>
          <p:nvPr/>
        </p:nvGrpSpPr>
        <p:grpSpPr>
          <a:xfrm>
            <a:off x="2502201" y="1919780"/>
            <a:ext cx="2602665" cy="779492"/>
            <a:chOff x="1059284" y="2857229"/>
            <a:chExt cx="5774717" cy="1270773"/>
          </a:xfrm>
        </p:grpSpPr>
        <p:pic>
          <p:nvPicPr>
            <p:cNvPr id="230" name="Google Shape;230;g1caeb914498_0_865" descr="Picture 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98269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g1caeb914498_0_865" descr="Picture 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4381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g1caeb914498_0_865" descr="Picture 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02787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g1caeb914498_0_865"/>
            <p:cNvSpPr txBox="1"/>
            <p:nvPr/>
          </p:nvSpPr>
          <p:spPr>
            <a:xfrm>
              <a:off x="1059284" y="3550255"/>
              <a:ext cx="1550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UNIVERSITAS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1caeb914498_0_865"/>
            <p:cNvSpPr txBox="1"/>
            <p:nvPr/>
          </p:nvSpPr>
          <p:spPr>
            <a:xfrm>
              <a:off x="2788287" y="3550254"/>
              <a:ext cx="1283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DOSEN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1caeb914498_0_865"/>
            <p:cNvSpPr txBox="1"/>
            <p:nvPr/>
          </p:nvSpPr>
          <p:spPr>
            <a:xfrm>
              <a:off x="4034193" y="3550263"/>
              <a:ext cx="1550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MAHASISWA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g1caeb914498_0_865"/>
            <p:cNvSpPr txBox="1"/>
            <p:nvPr/>
          </p:nvSpPr>
          <p:spPr>
            <a:xfrm>
              <a:off x="1391102" y="3789289"/>
              <a:ext cx="88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9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213</a:t>
              </a:r>
              <a:endParaRPr sz="9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37" name="Google Shape;237;g1caeb914498_0_865"/>
            <p:cNvSpPr txBox="1"/>
            <p:nvPr/>
          </p:nvSpPr>
          <p:spPr>
            <a:xfrm>
              <a:off x="2947337" y="3789302"/>
              <a:ext cx="88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9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4701</a:t>
              </a:r>
              <a:endParaRPr sz="9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38" name="Google Shape;238;g1caeb914498_0_865"/>
            <p:cNvSpPr txBox="1"/>
            <p:nvPr/>
          </p:nvSpPr>
          <p:spPr>
            <a:xfrm>
              <a:off x="4238418" y="3789298"/>
              <a:ext cx="1148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9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28391</a:t>
              </a:r>
              <a:endParaRPr sz="9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pic>
          <p:nvPicPr>
            <p:cNvPr id="239" name="Google Shape;239;g1caeb914498_0_86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27924" y="2857229"/>
              <a:ext cx="863460" cy="657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g1caeb914498_0_865"/>
            <p:cNvSpPr txBox="1"/>
            <p:nvPr/>
          </p:nvSpPr>
          <p:spPr>
            <a:xfrm>
              <a:off x="5685301" y="3536154"/>
              <a:ext cx="11487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MITRA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1caeb914498_0_865"/>
            <p:cNvSpPr txBox="1"/>
            <p:nvPr/>
          </p:nvSpPr>
          <p:spPr>
            <a:xfrm>
              <a:off x="5687730" y="3775202"/>
              <a:ext cx="1050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9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831</a:t>
              </a:r>
              <a:endParaRPr sz="900" b="0" i="0" u="none" strike="noStrike" cap="none">
                <a:solidFill>
                  <a:srgbClr val="203BA4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</p:grpSp>
      <p:sp>
        <p:nvSpPr>
          <p:cNvPr id="242" name="Google Shape;242;g1caeb914498_0_865"/>
          <p:cNvSpPr/>
          <p:nvPr/>
        </p:nvSpPr>
        <p:spPr>
          <a:xfrm>
            <a:off x="5828654" y="1859529"/>
            <a:ext cx="2804100" cy="893100"/>
          </a:xfrm>
          <a:prstGeom prst="roundRect">
            <a:avLst>
              <a:gd name="adj" fmla="val 15264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g1caeb914498_0_865"/>
          <p:cNvGrpSpPr/>
          <p:nvPr/>
        </p:nvGrpSpPr>
        <p:grpSpPr>
          <a:xfrm>
            <a:off x="5955885" y="1941336"/>
            <a:ext cx="2544340" cy="801628"/>
            <a:chOff x="1059284" y="2857229"/>
            <a:chExt cx="5774717" cy="1307073"/>
          </a:xfrm>
        </p:grpSpPr>
        <p:pic>
          <p:nvPicPr>
            <p:cNvPr id="244" name="Google Shape;244;g1caeb914498_0_865" descr="Picture 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98269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g1caeb914498_0_865" descr="Picture 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4381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g1caeb914498_0_865" descr="Picture 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02787" y="2857241"/>
              <a:ext cx="863455" cy="657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g1caeb914498_0_865"/>
            <p:cNvSpPr txBox="1"/>
            <p:nvPr/>
          </p:nvSpPr>
          <p:spPr>
            <a:xfrm>
              <a:off x="1059284" y="3550255"/>
              <a:ext cx="1550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UNIVERSITAS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1caeb914498_0_865"/>
            <p:cNvSpPr txBox="1"/>
            <p:nvPr/>
          </p:nvSpPr>
          <p:spPr>
            <a:xfrm>
              <a:off x="2788287" y="3550254"/>
              <a:ext cx="1283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DOSEN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1caeb914498_0_865"/>
            <p:cNvSpPr txBox="1"/>
            <p:nvPr/>
          </p:nvSpPr>
          <p:spPr>
            <a:xfrm>
              <a:off x="4142972" y="3550250"/>
              <a:ext cx="14334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7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MAHASISWA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1caeb914498_0_865"/>
            <p:cNvSpPr txBox="1"/>
            <p:nvPr/>
          </p:nvSpPr>
          <p:spPr>
            <a:xfrm>
              <a:off x="1391102" y="3789289"/>
              <a:ext cx="8868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10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69</a:t>
              </a:r>
              <a:endParaRPr sz="10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51" name="Google Shape;251;g1caeb914498_0_865"/>
            <p:cNvSpPr txBox="1"/>
            <p:nvPr/>
          </p:nvSpPr>
          <p:spPr>
            <a:xfrm>
              <a:off x="2947337" y="3789302"/>
              <a:ext cx="8868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10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963</a:t>
              </a:r>
              <a:endParaRPr sz="10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52" name="Google Shape;252;g1caeb914498_0_865"/>
            <p:cNvSpPr txBox="1"/>
            <p:nvPr/>
          </p:nvSpPr>
          <p:spPr>
            <a:xfrm>
              <a:off x="4353473" y="3789302"/>
              <a:ext cx="10500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10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4923</a:t>
              </a:r>
              <a:endParaRPr sz="1000" b="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pic>
          <p:nvPicPr>
            <p:cNvPr id="253" name="Google Shape;253;g1caeb914498_0_86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27924" y="2857229"/>
              <a:ext cx="863460" cy="657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g1caeb914498_0_865"/>
            <p:cNvSpPr txBox="1"/>
            <p:nvPr/>
          </p:nvSpPr>
          <p:spPr>
            <a:xfrm>
              <a:off x="5685301" y="3536154"/>
              <a:ext cx="11487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100"/>
                <a:buFont typeface="Rubik"/>
                <a:buNone/>
              </a:pPr>
              <a:r>
                <a:rPr lang="en" sz="800" b="0" i="0" u="none" strike="noStrike" cap="none">
                  <a:solidFill>
                    <a:srgbClr val="203BA4"/>
                  </a:solidFill>
                  <a:latin typeface="Rubik"/>
                  <a:ea typeface="Rubik"/>
                  <a:cs typeface="Rubik"/>
                  <a:sym typeface="Rubik"/>
                </a:rPr>
                <a:t>MITRA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1caeb914498_0_865"/>
            <p:cNvSpPr txBox="1"/>
            <p:nvPr/>
          </p:nvSpPr>
          <p:spPr>
            <a:xfrm>
              <a:off x="5687730" y="3775202"/>
              <a:ext cx="1050000" cy="38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3BA4"/>
                </a:buClr>
                <a:buSzPts val="1400"/>
                <a:buFont typeface="Rubik"/>
                <a:buNone/>
              </a:pPr>
              <a:r>
                <a:rPr lang="en" sz="1100" b="0" i="0" u="none" strike="noStrike" cap="none">
                  <a:solidFill>
                    <a:srgbClr val="203BA4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157</a:t>
              </a:r>
              <a:endParaRPr sz="1100" b="0" i="0" u="none" strike="noStrike" cap="none">
                <a:solidFill>
                  <a:srgbClr val="203BA4"/>
                </a:solidFill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</p:grpSp>
      <p:grpSp>
        <p:nvGrpSpPr>
          <p:cNvPr id="256" name="Google Shape;256;g1caeb914498_0_865"/>
          <p:cNvGrpSpPr/>
          <p:nvPr/>
        </p:nvGrpSpPr>
        <p:grpSpPr>
          <a:xfrm>
            <a:off x="2356450" y="2926330"/>
            <a:ext cx="2884124" cy="764334"/>
            <a:chOff x="754150" y="4456238"/>
            <a:chExt cx="6618000" cy="1246062"/>
          </a:xfrm>
        </p:grpSpPr>
        <p:sp>
          <p:nvSpPr>
            <p:cNvPr id="257" name="Google Shape;257;g1caeb914498_0_865"/>
            <p:cNvSpPr txBox="1"/>
            <p:nvPr/>
          </p:nvSpPr>
          <p:spPr>
            <a:xfrm>
              <a:off x="3962350" y="4560003"/>
              <a:ext cx="3409800" cy="38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100" b="0" i="0" u="none" strike="noStrike" cap="none">
                  <a:solidFill>
                    <a:srgbClr val="203BA4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Rp267,510,311,696</a:t>
              </a:r>
              <a:endParaRPr sz="1100" b="0" i="0" u="none" strike="noStrike" cap="none">
                <a:solidFill>
                  <a:srgbClr val="203BA4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58" name="Google Shape;258;g1caeb914498_0_865"/>
            <p:cNvSpPr/>
            <p:nvPr/>
          </p:nvSpPr>
          <p:spPr>
            <a:xfrm>
              <a:off x="754150" y="4456238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rgbClr val="203BA4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</a:t>
              </a:r>
              <a:r>
                <a:rPr lang="en" sz="700" b="0" i="1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IN-CASH </a:t>
              </a: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MITRA/DUDI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59" name="Google Shape;259;g1caeb914498_0_865"/>
            <p:cNvSpPr txBox="1"/>
            <p:nvPr/>
          </p:nvSpPr>
          <p:spPr>
            <a:xfrm>
              <a:off x="3962350" y="5233859"/>
              <a:ext cx="3409800" cy="38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100" b="0" i="0" u="none" strike="noStrike" cap="none">
                  <a:solidFill>
                    <a:srgbClr val="203BA4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Rp363,521,898,225</a:t>
              </a:r>
              <a:endParaRPr sz="1100" b="0" i="0" u="none" strike="noStrike" cap="none">
                <a:solidFill>
                  <a:srgbClr val="203BA4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60" name="Google Shape;260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rgbClr val="28459C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</a:t>
              </a:r>
              <a:r>
                <a:rPr lang="en" sz="700" b="0" i="1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IN-KIND </a:t>
              </a: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MITRA/DUDI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grpSp>
        <p:nvGrpSpPr>
          <p:cNvPr id="261" name="Google Shape;261;g1caeb914498_0_865"/>
          <p:cNvGrpSpPr/>
          <p:nvPr/>
        </p:nvGrpSpPr>
        <p:grpSpPr>
          <a:xfrm>
            <a:off x="5841419" y="2898499"/>
            <a:ext cx="2778898" cy="764210"/>
            <a:chOff x="754150" y="4456238"/>
            <a:chExt cx="6618000" cy="1246062"/>
          </a:xfrm>
        </p:grpSpPr>
        <p:sp>
          <p:nvSpPr>
            <p:cNvPr id="262" name="Google Shape;262;g1caeb914498_0_865"/>
            <p:cNvSpPr txBox="1"/>
            <p:nvPr/>
          </p:nvSpPr>
          <p:spPr>
            <a:xfrm>
              <a:off x="3962350" y="4560003"/>
              <a:ext cx="34098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200" b="0" i="0" u="none" strike="noStrike" cap="none">
                  <a:solidFill>
                    <a:schemeClr val="accent5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Rp17,827,451,912</a:t>
              </a:r>
              <a:endParaRPr sz="1200" b="0" i="0" u="none" strike="noStrike" cap="none">
                <a:solidFill>
                  <a:schemeClr val="accent5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63" name="Google Shape;263;g1caeb914498_0_865"/>
            <p:cNvSpPr/>
            <p:nvPr/>
          </p:nvSpPr>
          <p:spPr>
            <a:xfrm>
              <a:off x="754150" y="4456238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</a:t>
              </a:r>
              <a:r>
                <a:rPr lang="en" sz="700" b="0" i="1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IN-CASH </a:t>
              </a: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MITRA/DUDI</a:t>
              </a:r>
              <a:endParaRPr sz="700" b="0" i="1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64" name="Google Shape;264;g1caeb914498_0_865"/>
            <p:cNvSpPr txBox="1"/>
            <p:nvPr/>
          </p:nvSpPr>
          <p:spPr>
            <a:xfrm>
              <a:off x="3962350" y="5233859"/>
              <a:ext cx="34098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200" b="0" i="0" u="none" strike="noStrike" cap="none">
                  <a:solidFill>
                    <a:schemeClr val="accent5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Rp54,607,855,711</a:t>
              </a:r>
              <a:endParaRPr sz="1200" b="0" i="0" u="none" strike="noStrike" cap="none">
                <a:solidFill>
                  <a:schemeClr val="accent5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65" name="Google Shape;265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</a:t>
              </a:r>
              <a:r>
                <a:rPr lang="en" sz="700" b="0" i="1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IN-KIND </a:t>
              </a: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MITRA/DUDI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grpSp>
        <p:nvGrpSpPr>
          <p:cNvPr id="266" name="Google Shape;266;g1caeb914498_0_865"/>
          <p:cNvGrpSpPr/>
          <p:nvPr/>
        </p:nvGrpSpPr>
        <p:grpSpPr>
          <a:xfrm>
            <a:off x="2364227" y="3767259"/>
            <a:ext cx="2884124" cy="341725"/>
            <a:chOff x="754150" y="5145200"/>
            <a:chExt cx="6618000" cy="557100"/>
          </a:xfrm>
        </p:grpSpPr>
        <p:sp>
          <p:nvSpPr>
            <p:cNvPr id="267" name="Google Shape;267;g1caeb914498_0_865"/>
            <p:cNvSpPr txBox="1"/>
            <p:nvPr/>
          </p:nvSpPr>
          <p:spPr>
            <a:xfrm>
              <a:off x="3962350" y="5233859"/>
              <a:ext cx="3409800" cy="38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100" b="0" i="0" u="none" strike="noStrike" cap="none">
                  <a:solidFill>
                    <a:srgbClr val="203BA4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Rp631,032,209,921</a:t>
              </a:r>
              <a:endParaRPr sz="1100" b="0" i="0" u="none" strike="noStrike" cap="none">
                <a:solidFill>
                  <a:srgbClr val="203BA4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68" name="Google Shape;268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rgbClr val="28459C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TOTAL DANA MITRA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grpSp>
        <p:nvGrpSpPr>
          <p:cNvPr id="269" name="Google Shape;269;g1caeb914498_0_865"/>
          <p:cNvGrpSpPr/>
          <p:nvPr/>
        </p:nvGrpSpPr>
        <p:grpSpPr>
          <a:xfrm>
            <a:off x="5820970" y="3766742"/>
            <a:ext cx="2819268" cy="341669"/>
            <a:chOff x="754150" y="5145200"/>
            <a:chExt cx="6618000" cy="557100"/>
          </a:xfrm>
        </p:grpSpPr>
        <p:sp>
          <p:nvSpPr>
            <p:cNvPr id="270" name="Google Shape;270;g1caeb914498_0_865"/>
            <p:cNvSpPr txBox="1"/>
            <p:nvPr/>
          </p:nvSpPr>
          <p:spPr>
            <a:xfrm>
              <a:off x="3962350" y="5233859"/>
              <a:ext cx="34098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200" b="0" i="0" u="none" strike="noStrike" cap="none">
                  <a:solidFill>
                    <a:schemeClr val="accent5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Rp72,435,307,623</a:t>
              </a:r>
              <a:endParaRPr sz="1200" b="0" i="0" u="none" strike="noStrike" cap="none">
                <a:solidFill>
                  <a:schemeClr val="accent5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71" name="Google Shape;271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TOTAL DANA MITRA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grpSp>
        <p:nvGrpSpPr>
          <p:cNvPr id="272" name="Google Shape;272;g1caeb914498_0_865"/>
          <p:cNvGrpSpPr/>
          <p:nvPr/>
        </p:nvGrpSpPr>
        <p:grpSpPr>
          <a:xfrm>
            <a:off x="2372069" y="4185576"/>
            <a:ext cx="2884124" cy="341725"/>
            <a:chOff x="754150" y="5145200"/>
            <a:chExt cx="6618000" cy="557100"/>
          </a:xfrm>
        </p:grpSpPr>
        <p:sp>
          <p:nvSpPr>
            <p:cNvPr id="273" name="Google Shape;273;g1caeb914498_0_865"/>
            <p:cNvSpPr txBox="1"/>
            <p:nvPr/>
          </p:nvSpPr>
          <p:spPr>
            <a:xfrm>
              <a:off x="3962350" y="5233859"/>
              <a:ext cx="3409800" cy="38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100" b="0" i="0" u="none" strike="noStrike" cap="none">
                  <a:solidFill>
                    <a:srgbClr val="203BA4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Rp511,689,478,504</a:t>
              </a:r>
              <a:endParaRPr sz="1100" b="0" i="0" u="none" strike="noStrike" cap="none">
                <a:solidFill>
                  <a:srgbClr val="203BA4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74" name="Google Shape;274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rgbClr val="28459C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DIKTI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grpSp>
        <p:nvGrpSpPr>
          <p:cNvPr id="275" name="Google Shape;275;g1caeb914498_0_865"/>
          <p:cNvGrpSpPr/>
          <p:nvPr/>
        </p:nvGrpSpPr>
        <p:grpSpPr>
          <a:xfrm>
            <a:off x="5820970" y="4175428"/>
            <a:ext cx="2819268" cy="341669"/>
            <a:chOff x="754150" y="5145200"/>
            <a:chExt cx="6618000" cy="557100"/>
          </a:xfrm>
        </p:grpSpPr>
        <p:sp>
          <p:nvSpPr>
            <p:cNvPr id="276" name="Google Shape;276;g1caeb914498_0_865"/>
            <p:cNvSpPr txBox="1"/>
            <p:nvPr/>
          </p:nvSpPr>
          <p:spPr>
            <a:xfrm>
              <a:off x="3962350" y="5233859"/>
              <a:ext cx="34098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Rubik"/>
                <a:buNone/>
              </a:pPr>
              <a:r>
                <a:rPr lang="en" sz="1200" b="0" i="0" u="none" strike="noStrike" cap="none">
                  <a:solidFill>
                    <a:schemeClr val="accent5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Rp57,403,401,000</a:t>
              </a:r>
              <a:endParaRPr sz="1200" b="0" i="0" u="none" strike="noStrike" cap="none">
                <a:solidFill>
                  <a:schemeClr val="accent5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277" name="Google Shape;277;g1caeb914498_0_865"/>
            <p:cNvSpPr/>
            <p:nvPr/>
          </p:nvSpPr>
          <p:spPr>
            <a:xfrm>
              <a:off x="754150" y="5145200"/>
              <a:ext cx="3119100" cy="557100"/>
            </a:xfrm>
            <a:prstGeom prst="roundRect">
              <a:avLst>
                <a:gd name="adj" fmla="val 93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700" b="0" i="0" u="none" strike="noStrike" cap="none">
                  <a:solidFill>
                    <a:schemeClr val="lt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DANA DIKSI</a:t>
              </a:r>
              <a:endParaRPr sz="700" b="0" i="0" u="none" strike="noStrike" cap="none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</p:grpSp>
      <p:sp>
        <p:nvSpPr>
          <p:cNvPr id="278" name="Google Shape;278;g1caeb914498_0_865"/>
          <p:cNvSpPr txBox="1"/>
          <p:nvPr/>
        </p:nvSpPr>
        <p:spPr>
          <a:xfrm>
            <a:off x="227825" y="2164325"/>
            <a:ext cx="186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203BA4"/>
                </a:solidFill>
              </a:rPr>
              <a:t>Penerima Matching Fund </a:t>
            </a:r>
            <a:r>
              <a:rPr lang="en" sz="1800" b="1">
                <a:solidFill>
                  <a:srgbClr val="FF9900"/>
                </a:solidFill>
              </a:rPr>
              <a:t>2022</a:t>
            </a:r>
            <a:endParaRPr sz="1800" b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1caeb914498_0_12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caeb914498_0_1239"/>
          <p:cNvSpPr txBox="1"/>
          <p:nvPr/>
        </p:nvSpPr>
        <p:spPr>
          <a:xfrm>
            <a:off x="2012275" y="1034350"/>
            <a:ext cx="5040000" cy="61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63A9E"/>
                </a:solidFill>
              </a:rPr>
              <a:t>Sebaran penerima Matching Fund berdasarkan Wilayah, Tahun 2021 dan 2022</a:t>
            </a:r>
            <a:endParaRPr b="1">
              <a:solidFill>
                <a:srgbClr val="263A9E"/>
              </a:solidFill>
            </a:endParaRPr>
          </a:p>
        </p:txBody>
      </p:sp>
      <p:sp>
        <p:nvSpPr>
          <p:cNvPr id="285" name="Google Shape;285;g1caeb914498_0_1239"/>
          <p:cNvSpPr txBox="1"/>
          <p:nvPr/>
        </p:nvSpPr>
        <p:spPr>
          <a:xfrm>
            <a:off x="2642275" y="1974650"/>
            <a:ext cx="11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1caeb914498_0_1239"/>
          <p:cNvSpPr txBox="1"/>
          <p:nvPr/>
        </p:nvSpPr>
        <p:spPr>
          <a:xfrm>
            <a:off x="2642275" y="2125125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10</a:t>
            </a:r>
            <a:endParaRPr sz="800" b="1">
              <a:solidFill>
                <a:srgbClr val="203BA4"/>
              </a:solidFill>
            </a:endParaRPr>
          </a:p>
        </p:txBody>
      </p:sp>
      <p:sp>
        <p:nvSpPr>
          <p:cNvPr id="287" name="Google Shape;287;g1caeb914498_0_1239"/>
          <p:cNvSpPr txBox="1"/>
          <p:nvPr/>
        </p:nvSpPr>
        <p:spPr>
          <a:xfrm>
            <a:off x="3142600" y="2125125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25</a:t>
            </a:r>
            <a:endParaRPr sz="800" b="1">
              <a:solidFill>
                <a:srgbClr val="203BA4"/>
              </a:solidFill>
            </a:endParaRPr>
          </a:p>
        </p:txBody>
      </p:sp>
      <p:grpSp>
        <p:nvGrpSpPr>
          <p:cNvPr id="288" name="Google Shape;288;g1caeb914498_0_1239"/>
          <p:cNvGrpSpPr/>
          <p:nvPr/>
        </p:nvGrpSpPr>
        <p:grpSpPr>
          <a:xfrm>
            <a:off x="3485423" y="2125125"/>
            <a:ext cx="436452" cy="177075"/>
            <a:chOff x="-3807921" y="643233"/>
            <a:chExt cx="581936" cy="236100"/>
          </a:xfrm>
        </p:grpSpPr>
        <p:sp>
          <p:nvSpPr>
            <p:cNvPr id="289" name="Google Shape;289;g1caeb914498_0_1239"/>
            <p:cNvSpPr txBox="1"/>
            <p:nvPr/>
          </p:nvSpPr>
          <p:spPr>
            <a:xfrm>
              <a:off x="-3674786" y="643233"/>
              <a:ext cx="4488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150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1caeb914498_0_1239"/>
            <p:cNvSpPr/>
            <p:nvPr/>
          </p:nvSpPr>
          <p:spPr>
            <a:xfrm>
              <a:off x="-3807921" y="695366"/>
              <a:ext cx="165900" cy="1152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g1caeb914498_0_1239"/>
          <p:cNvGrpSpPr/>
          <p:nvPr/>
        </p:nvGrpSpPr>
        <p:grpSpPr>
          <a:xfrm>
            <a:off x="5796015" y="2228325"/>
            <a:ext cx="405872" cy="177075"/>
            <a:chOff x="-3807921" y="643234"/>
            <a:chExt cx="643731" cy="236100"/>
          </a:xfrm>
        </p:grpSpPr>
        <p:sp>
          <p:nvSpPr>
            <p:cNvPr id="292" name="Google Shape;292;g1caeb914498_0_1239"/>
            <p:cNvSpPr txBox="1"/>
            <p:nvPr/>
          </p:nvSpPr>
          <p:spPr>
            <a:xfrm>
              <a:off x="-3674791" y="643234"/>
              <a:ext cx="5106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126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1caeb914498_0_1239"/>
            <p:cNvSpPr/>
            <p:nvPr/>
          </p:nvSpPr>
          <p:spPr>
            <a:xfrm>
              <a:off x="-3807921" y="695366"/>
              <a:ext cx="165900" cy="1152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g1caeb914498_0_1239"/>
          <p:cNvSpPr txBox="1"/>
          <p:nvPr/>
        </p:nvSpPr>
        <p:spPr>
          <a:xfrm>
            <a:off x="4952700" y="2205638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23</a:t>
            </a:r>
            <a:endParaRPr sz="800" b="1">
              <a:solidFill>
                <a:srgbClr val="203BA4"/>
              </a:solidFill>
            </a:endParaRPr>
          </a:p>
        </p:txBody>
      </p:sp>
      <p:sp>
        <p:nvSpPr>
          <p:cNvPr id="295" name="Google Shape;295;g1caeb914498_0_1239"/>
          <p:cNvSpPr txBox="1"/>
          <p:nvPr/>
        </p:nvSpPr>
        <p:spPr>
          <a:xfrm>
            <a:off x="5453025" y="2205638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52</a:t>
            </a:r>
            <a:endParaRPr sz="800" b="1">
              <a:solidFill>
                <a:srgbClr val="203BA4"/>
              </a:solidFill>
            </a:endParaRPr>
          </a:p>
        </p:txBody>
      </p:sp>
      <p:grpSp>
        <p:nvGrpSpPr>
          <p:cNvPr id="296" name="Google Shape;296;g1caeb914498_0_1239"/>
          <p:cNvGrpSpPr/>
          <p:nvPr/>
        </p:nvGrpSpPr>
        <p:grpSpPr>
          <a:xfrm>
            <a:off x="7473073" y="4422775"/>
            <a:ext cx="436479" cy="177075"/>
            <a:chOff x="-3807921" y="643234"/>
            <a:chExt cx="660731" cy="236100"/>
          </a:xfrm>
        </p:grpSpPr>
        <p:sp>
          <p:nvSpPr>
            <p:cNvPr id="297" name="Google Shape;297;g1caeb914498_0_1239"/>
            <p:cNvSpPr txBox="1"/>
            <p:nvPr/>
          </p:nvSpPr>
          <p:spPr>
            <a:xfrm>
              <a:off x="-3657791" y="643234"/>
              <a:ext cx="5106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150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1caeb914498_0_1239"/>
            <p:cNvSpPr/>
            <p:nvPr/>
          </p:nvSpPr>
          <p:spPr>
            <a:xfrm>
              <a:off x="-3807921" y="695366"/>
              <a:ext cx="165900" cy="1152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g1caeb914498_0_1239"/>
          <p:cNvSpPr txBox="1"/>
          <p:nvPr/>
        </p:nvSpPr>
        <p:spPr>
          <a:xfrm>
            <a:off x="6632150" y="4426713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20</a:t>
            </a:r>
            <a:endParaRPr sz="800" b="1">
              <a:solidFill>
                <a:srgbClr val="203BA4"/>
              </a:solidFill>
            </a:endParaRPr>
          </a:p>
        </p:txBody>
      </p:sp>
      <p:sp>
        <p:nvSpPr>
          <p:cNvPr id="300" name="Google Shape;300;g1caeb914498_0_1239"/>
          <p:cNvSpPr txBox="1"/>
          <p:nvPr/>
        </p:nvSpPr>
        <p:spPr>
          <a:xfrm>
            <a:off x="7132475" y="4426725"/>
            <a:ext cx="3243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54</a:t>
            </a:r>
            <a:endParaRPr sz="800" b="1">
              <a:solidFill>
                <a:srgbClr val="203BA4"/>
              </a:solidFill>
            </a:endParaRPr>
          </a:p>
        </p:txBody>
      </p:sp>
      <p:grpSp>
        <p:nvGrpSpPr>
          <p:cNvPr id="301" name="Google Shape;301;g1caeb914498_0_1239"/>
          <p:cNvGrpSpPr/>
          <p:nvPr/>
        </p:nvGrpSpPr>
        <p:grpSpPr>
          <a:xfrm>
            <a:off x="3479173" y="4394175"/>
            <a:ext cx="436479" cy="177075"/>
            <a:chOff x="-3807921" y="643234"/>
            <a:chExt cx="660731" cy="236100"/>
          </a:xfrm>
        </p:grpSpPr>
        <p:sp>
          <p:nvSpPr>
            <p:cNvPr id="302" name="Google Shape;302;g1caeb914498_0_1239"/>
            <p:cNvSpPr txBox="1"/>
            <p:nvPr/>
          </p:nvSpPr>
          <p:spPr>
            <a:xfrm>
              <a:off x="-3657791" y="643234"/>
              <a:ext cx="5106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170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1caeb914498_0_1239"/>
            <p:cNvSpPr/>
            <p:nvPr/>
          </p:nvSpPr>
          <p:spPr>
            <a:xfrm>
              <a:off x="-3807921" y="703716"/>
              <a:ext cx="165900" cy="1152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g1caeb914498_0_1239"/>
          <p:cNvSpPr txBox="1"/>
          <p:nvPr/>
        </p:nvSpPr>
        <p:spPr>
          <a:xfrm>
            <a:off x="2543525" y="4398100"/>
            <a:ext cx="3366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203BA4"/>
                </a:solidFill>
              </a:rPr>
              <a:t>336</a:t>
            </a:r>
            <a:endParaRPr sz="700" b="1">
              <a:solidFill>
                <a:srgbClr val="203BA4"/>
              </a:solidFill>
            </a:endParaRPr>
          </a:p>
        </p:txBody>
      </p:sp>
      <p:sp>
        <p:nvSpPr>
          <p:cNvPr id="305" name="Google Shape;305;g1caeb914498_0_1239"/>
          <p:cNvSpPr txBox="1"/>
          <p:nvPr/>
        </p:nvSpPr>
        <p:spPr>
          <a:xfrm>
            <a:off x="3079550" y="4398100"/>
            <a:ext cx="405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203BA4"/>
                </a:solidFill>
              </a:rPr>
              <a:t>842</a:t>
            </a:r>
            <a:endParaRPr sz="700" b="1">
              <a:solidFill>
                <a:srgbClr val="203BA4"/>
              </a:solidFill>
            </a:endParaRPr>
          </a:p>
        </p:txBody>
      </p:sp>
      <p:grpSp>
        <p:nvGrpSpPr>
          <p:cNvPr id="306" name="Google Shape;306;g1caeb914498_0_1239"/>
          <p:cNvGrpSpPr/>
          <p:nvPr/>
        </p:nvGrpSpPr>
        <p:grpSpPr>
          <a:xfrm>
            <a:off x="1784960" y="3817875"/>
            <a:ext cx="436479" cy="177075"/>
            <a:chOff x="-3807921" y="643234"/>
            <a:chExt cx="660731" cy="236100"/>
          </a:xfrm>
        </p:grpSpPr>
        <p:sp>
          <p:nvSpPr>
            <p:cNvPr id="307" name="Google Shape;307;g1caeb914498_0_1239"/>
            <p:cNvSpPr txBox="1"/>
            <p:nvPr/>
          </p:nvSpPr>
          <p:spPr>
            <a:xfrm>
              <a:off x="-3657791" y="643234"/>
              <a:ext cx="5106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232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1caeb914498_0_1239"/>
            <p:cNvSpPr/>
            <p:nvPr/>
          </p:nvSpPr>
          <p:spPr>
            <a:xfrm>
              <a:off x="-3807921" y="688049"/>
              <a:ext cx="165900" cy="1152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g1caeb914498_0_1239"/>
          <p:cNvSpPr txBox="1"/>
          <p:nvPr/>
        </p:nvSpPr>
        <p:spPr>
          <a:xfrm>
            <a:off x="961500" y="3821788"/>
            <a:ext cx="3009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203BA4"/>
                </a:solidFill>
              </a:rPr>
              <a:t>38</a:t>
            </a:r>
            <a:endParaRPr sz="800" b="1">
              <a:solidFill>
                <a:srgbClr val="203BA4"/>
              </a:solidFill>
            </a:endParaRPr>
          </a:p>
        </p:txBody>
      </p:sp>
      <p:sp>
        <p:nvSpPr>
          <p:cNvPr id="310" name="Google Shape;310;g1caeb914498_0_1239"/>
          <p:cNvSpPr txBox="1"/>
          <p:nvPr/>
        </p:nvSpPr>
        <p:spPr>
          <a:xfrm>
            <a:off x="1438300" y="3821800"/>
            <a:ext cx="336600" cy="16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203BA4"/>
                </a:solidFill>
              </a:rPr>
              <a:t>126</a:t>
            </a:r>
            <a:endParaRPr sz="700" b="1">
              <a:solidFill>
                <a:srgbClr val="203BA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caeb914498_0_1366"/>
          <p:cNvSpPr/>
          <p:nvPr/>
        </p:nvSpPr>
        <p:spPr>
          <a:xfrm>
            <a:off x="1252500" y="1838325"/>
            <a:ext cx="6639000" cy="2562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1caeb914498_0_1366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7" name="Google Shape;317;g1caeb914498_0_1366"/>
          <p:cNvSpPr txBox="1"/>
          <p:nvPr/>
        </p:nvSpPr>
        <p:spPr>
          <a:xfrm>
            <a:off x="488275" y="1110550"/>
            <a:ext cx="5541000" cy="4002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63A9E"/>
                </a:solidFill>
              </a:rPr>
              <a:t>Sebaran penerima Matching Fund MF 2022 berdasarkan Tema</a:t>
            </a:r>
            <a:endParaRPr b="1">
              <a:solidFill>
                <a:srgbClr val="263A9E"/>
              </a:solidFill>
            </a:endParaRPr>
          </a:p>
        </p:txBody>
      </p:sp>
      <p:pic>
        <p:nvPicPr>
          <p:cNvPr id="318" name="Google Shape;318;g1caeb914498_0_1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850" y="2065800"/>
            <a:ext cx="524799" cy="5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caeb914498_0_1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7924" y="3312350"/>
            <a:ext cx="626725" cy="53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caeb914498_0_13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3805" y="2135424"/>
            <a:ext cx="626718" cy="5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1caeb914498_0_13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6679" y="2128037"/>
            <a:ext cx="626725" cy="58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caeb914498_0_13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4625" y="3181925"/>
            <a:ext cx="670775" cy="63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caeb914498_0_13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0813" y="3224362"/>
            <a:ext cx="670800" cy="6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caeb914498_0_1366"/>
          <p:cNvSpPr txBox="1"/>
          <p:nvPr/>
        </p:nvSpPr>
        <p:spPr>
          <a:xfrm>
            <a:off x="1602750" y="2587088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Hijau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25" name="Google Shape;325;g1caeb914498_0_1366"/>
          <p:cNvSpPr txBox="1"/>
          <p:nvPr/>
        </p:nvSpPr>
        <p:spPr>
          <a:xfrm>
            <a:off x="1602738" y="3778913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Biru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26" name="Google Shape;326;g1caeb914498_0_1366"/>
          <p:cNvSpPr txBox="1"/>
          <p:nvPr/>
        </p:nvSpPr>
        <p:spPr>
          <a:xfrm>
            <a:off x="3747663" y="3778925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Digital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27" name="Google Shape;327;g1caeb914498_0_1366"/>
          <p:cNvSpPr txBox="1"/>
          <p:nvPr/>
        </p:nvSpPr>
        <p:spPr>
          <a:xfrm>
            <a:off x="3747663" y="2615963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Kesehatan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28" name="Google Shape;328;g1caeb914498_0_1366"/>
          <p:cNvSpPr txBox="1"/>
          <p:nvPr/>
        </p:nvSpPr>
        <p:spPr>
          <a:xfrm>
            <a:off x="5670513" y="2623350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Pariwisata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29" name="Google Shape;329;g1caeb914498_0_1366"/>
          <p:cNvSpPr txBox="1"/>
          <p:nvPr/>
        </p:nvSpPr>
        <p:spPr>
          <a:xfrm>
            <a:off x="5670550" y="3778913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Umum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330" name="Google Shape;330;g1caeb914498_0_1366"/>
          <p:cNvSpPr txBox="1"/>
          <p:nvPr/>
        </p:nvSpPr>
        <p:spPr>
          <a:xfrm>
            <a:off x="2538375" y="219075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27%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1" name="Google Shape;331;g1caeb914498_0_1366"/>
          <p:cNvSpPr txBox="1"/>
          <p:nvPr/>
        </p:nvSpPr>
        <p:spPr>
          <a:xfrm>
            <a:off x="6691275" y="324725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30%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2" name="Google Shape;332;g1caeb914498_0_1366"/>
          <p:cNvSpPr txBox="1"/>
          <p:nvPr/>
        </p:nvSpPr>
        <p:spPr>
          <a:xfrm>
            <a:off x="2538375" y="331235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6%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3" name="Google Shape;333;g1caeb914498_0_1366"/>
          <p:cNvSpPr txBox="1"/>
          <p:nvPr/>
        </p:nvSpPr>
        <p:spPr>
          <a:xfrm>
            <a:off x="4748175" y="219075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13%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4" name="Google Shape;334;g1caeb914498_0_1366"/>
          <p:cNvSpPr txBox="1"/>
          <p:nvPr/>
        </p:nvSpPr>
        <p:spPr>
          <a:xfrm>
            <a:off x="4748175" y="324725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16%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5" name="Google Shape;335;g1caeb914498_0_1366"/>
          <p:cNvSpPr txBox="1"/>
          <p:nvPr/>
        </p:nvSpPr>
        <p:spPr>
          <a:xfrm>
            <a:off x="6691275" y="2260200"/>
            <a:ext cx="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63A9E"/>
                </a:solidFill>
                <a:latin typeface="Lexend"/>
                <a:ea typeface="Lexend"/>
                <a:cs typeface="Lexend"/>
                <a:sym typeface="Lexend"/>
              </a:rPr>
              <a:t>8%</a:t>
            </a:r>
            <a:endParaRPr sz="2600" b="1">
              <a:solidFill>
                <a:srgbClr val="263A9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fa8ced14d8_0_56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1" name="Google Shape;341;g1fa8ced14d8_0_56"/>
          <p:cNvSpPr txBox="1"/>
          <p:nvPr/>
        </p:nvSpPr>
        <p:spPr>
          <a:xfrm>
            <a:off x="2361975" y="997675"/>
            <a:ext cx="4277400" cy="4080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MF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2022</a:t>
            </a: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SUMATERA SELATAN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42" name="Google Shape;342;g1fa8ced14d8_0_56"/>
          <p:cNvSpPr txBox="1"/>
          <p:nvPr/>
        </p:nvSpPr>
        <p:spPr>
          <a:xfrm>
            <a:off x="1109975" y="200947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Proposal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43" name="Google Shape;343;g1fa8ced14d8_0_56"/>
          <p:cNvSpPr txBox="1"/>
          <p:nvPr/>
        </p:nvSpPr>
        <p:spPr>
          <a:xfrm>
            <a:off x="1109975" y="274475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44" name="Google Shape;344;g1fa8ced14d8_0_56"/>
          <p:cNvSpPr txBox="1"/>
          <p:nvPr/>
        </p:nvSpPr>
        <p:spPr>
          <a:xfrm>
            <a:off x="1109975" y="423420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kolaborasi yg diajukan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45" name="Google Shape;345;g1fa8ced14d8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5" y="172397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fa8ced14d8_0_56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276" y="257174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fa8ced14d8_0_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275" y="331175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1fa8ced14d8_0_56"/>
          <p:cNvSpPr txBox="1"/>
          <p:nvPr/>
        </p:nvSpPr>
        <p:spPr>
          <a:xfrm>
            <a:off x="1109975" y="348947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49" name="Google Shape;349;g1fa8ced14d8_0_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73" y="405175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fa8ced14d8_0_56"/>
          <p:cNvSpPr txBox="1"/>
          <p:nvPr/>
        </p:nvSpPr>
        <p:spPr>
          <a:xfrm>
            <a:off x="1033775" y="164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45</a:t>
            </a:r>
            <a:endParaRPr sz="2100" b="1">
              <a:solidFill>
                <a:srgbClr val="FF9900"/>
              </a:solidFill>
            </a:endParaRPr>
          </a:p>
        </p:txBody>
      </p:sp>
      <p:cxnSp>
        <p:nvCxnSpPr>
          <p:cNvPr id="351" name="Google Shape;351;g1fa8ced14d8_0_56"/>
          <p:cNvCxnSpPr/>
          <p:nvPr/>
        </p:nvCxnSpPr>
        <p:spPr>
          <a:xfrm flipH="1">
            <a:off x="4496025" y="1562100"/>
            <a:ext cx="9300" cy="3181500"/>
          </a:xfrm>
          <a:prstGeom prst="straightConnector1">
            <a:avLst/>
          </a:prstGeom>
          <a:noFill/>
          <a:ln w="28575" cap="flat" cmpd="sng">
            <a:solidFill>
              <a:srgbClr val="203BA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2" name="Google Shape;352;g1fa8ced14d8_0_56"/>
          <p:cNvSpPr txBox="1"/>
          <p:nvPr/>
        </p:nvSpPr>
        <p:spPr>
          <a:xfrm>
            <a:off x="1058475" y="239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7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53" name="Google Shape;353;g1fa8ced14d8_0_56"/>
          <p:cNvSpPr txBox="1"/>
          <p:nvPr/>
        </p:nvSpPr>
        <p:spPr>
          <a:xfrm>
            <a:off x="1109975" y="31103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29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54" name="Google Shape;354;g1fa8ced14d8_0_56"/>
          <p:cNvSpPr txBox="1"/>
          <p:nvPr/>
        </p:nvSpPr>
        <p:spPr>
          <a:xfrm>
            <a:off x="1039475" y="3897775"/>
            <a:ext cx="309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Rp54.276.386.375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55" name="Google Shape;355;g1fa8ced14d8_0_56"/>
          <p:cNvSpPr txBox="1"/>
          <p:nvPr/>
        </p:nvSpPr>
        <p:spPr>
          <a:xfrm>
            <a:off x="5324525" y="197632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Penerima MF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56" name="Google Shape;356;g1fa8ced14d8_0_56"/>
          <p:cNvSpPr txBox="1"/>
          <p:nvPr/>
        </p:nvSpPr>
        <p:spPr>
          <a:xfrm>
            <a:off x="5324525" y="271160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57" name="Google Shape;357;g1fa8ced14d8_0_56"/>
          <p:cNvSpPr txBox="1"/>
          <p:nvPr/>
        </p:nvSpPr>
        <p:spPr>
          <a:xfrm>
            <a:off x="5324525" y="420105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Kemendikbudristek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58" name="Google Shape;358;g1fa8ced14d8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825" y="169082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fa8ced14d8_0_56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2826" y="253859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1fa8ced14d8_0_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2825" y="327860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fa8ced14d8_0_56"/>
          <p:cNvSpPr txBox="1"/>
          <p:nvPr/>
        </p:nvSpPr>
        <p:spPr>
          <a:xfrm>
            <a:off x="5324525" y="345632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62" name="Google Shape;362;g1fa8ced14d8_0_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8923" y="401860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1fa8ced14d8_0_56"/>
          <p:cNvSpPr txBox="1"/>
          <p:nvPr/>
        </p:nvSpPr>
        <p:spPr>
          <a:xfrm>
            <a:off x="5248325" y="161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6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64" name="Google Shape;364;g1fa8ced14d8_0_56"/>
          <p:cNvSpPr txBox="1"/>
          <p:nvPr/>
        </p:nvSpPr>
        <p:spPr>
          <a:xfrm>
            <a:off x="5273025" y="236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3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65" name="Google Shape;365;g1fa8ced14d8_0_56"/>
          <p:cNvSpPr txBox="1"/>
          <p:nvPr/>
        </p:nvSpPr>
        <p:spPr>
          <a:xfrm>
            <a:off x="5273025" y="31153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6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66" name="Google Shape;366;g1fa8ced14d8_0_56"/>
          <p:cNvSpPr txBox="1"/>
          <p:nvPr/>
        </p:nvSpPr>
        <p:spPr>
          <a:xfrm>
            <a:off x="5287925" y="3866025"/>
            <a:ext cx="302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Rp6.467.176.543</a:t>
            </a:r>
            <a:endParaRPr sz="2100" b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a8ced14d8_0_120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2" name="Google Shape;372;g1fa8ced14d8_0_120"/>
          <p:cNvSpPr txBox="1"/>
          <p:nvPr/>
        </p:nvSpPr>
        <p:spPr>
          <a:xfrm>
            <a:off x="2066175" y="997675"/>
            <a:ext cx="4869000" cy="4080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MF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2022</a:t>
            </a: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NUSA TENGGARA BARAT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3" name="Google Shape;373;g1fa8ced14d8_0_120"/>
          <p:cNvSpPr txBox="1"/>
          <p:nvPr/>
        </p:nvSpPr>
        <p:spPr>
          <a:xfrm>
            <a:off x="1109975" y="200947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Proposal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74" name="Google Shape;374;g1fa8ced14d8_0_120"/>
          <p:cNvSpPr txBox="1"/>
          <p:nvPr/>
        </p:nvSpPr>
        <p:spPr>
          <a:xfrm>
            <a:off x="1109975" y="274475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75" name="Google Shape;375;g1fa8ced14d8_0_120"/>
          <p:cNvSpPr txBox="1"/>
          <p:nvPr/>
        </p:nvSpPr>
        <p:spPr>
          <a:xfrm>
            <a:off x="1109975" y="423420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kolaborasi yg diajukan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76" name="Google Shape;376;g1fa8ced14d8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5" y="172397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fa8ced14d8_0_120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276" y="257174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1fa8ced14d8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275" y="331175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1fa8ced14d8_0_120"/>
          <p:cNvSpPr txBox="1"/>
          <p:nvPr/>
        </p:nvSpPr>
        <p:spPr>
          <a:xfrm>
            <a:off x="1109975" y="348947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80" name="Google Shape;380;g1fa8ced14d8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73" y="405175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1fa8ced14d8_0_120"/>
          <p:cNvSpPr txBox="1"/>
          <p:nvPr/>
        </p:nvSpPr>
        <p:spPr>
          <a:xfrm>
            <a:off x="1033775" y="164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41</a:t>
            </a:r>
            <a:endParaRPr sz="2100" b="1">
              <a:solidFill>
                <a:srgbClr val="FF9900"/>
              </a:solidFill>
            </a:endParaRPr>
          </a:p>
        </p:txBody>
      </p:sp>
      <p:cxnSp>
        <p:nvCxnSpPr>
          <p:cNvPr id="382" name="Google Shape;382;g1fa8ced14d8_0_120"/>
          <p:cNvCxnSpPr/>
          <p:nvPr/>
        </p:nvCxnSpPr>
        <p:spPr>
          <a:xfrm flipH="1">
            <a:off x="4496025" y="1562100"/>
            <a:ext cx="9300" cy="3181500"/>
          </a:xfrm>
          <a:prstGeom prst="straightConnector1">
            <a:avLst/>
          </a:prstGeom>
          <a:noFill/>
          <a:ln w="28575" cap="flat" cmpd="sng">
            <a:solidFill>
              <a:srgbClr val="203BA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g1fa8ced14d8_0_120"/>
          <p:cNvSpPr txBox="1"/>
          <p:nvPr/>
        </p:nvSpPr>
        <p:spPr>
          <a:xfrm>
            <a:off x="1058475" y="239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8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84" name="Google Shape;384;g1fa8ced14d8_0_120"/>
          <p:cNvSpPr txBox="1"/>
          <p:nvPr/>
        </p:nvSpPr>
        <p:spPr>
          <a:xfrm>
            <a:off x="1109975" y="31103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27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85" name="Google Shape;385;g1fa8ced14d8_0_120"/>
          <p:cNvSpPr txBox="1"/>
          <p:nvPr/>
        </p:nvSpPr>
        <p:spPr>
          <a:xfrm>
            <a:off x="1058475" y="3726300"/>
            <a:ext cx="309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FF9900"/>
                </a:solidFill>
              </a:rPr>
              <a:t>Rp27.787.652.860</a:t>
            </a:r>
            <a:endParaRPr sz="2100" b="1" dirty="0">
              <a:solidFill>
                <a:srgbClr val="FF9900"/>
              </a:solidFill>
            </a:endParaRPr>
          </a:p>
        </p:txBody>
      </p:sp>
      <p:sp>
        <p:nvSpPr>
          <p:cNvPr id="386" name="Google Shape;386;g1fa8ced14d8_0_120"/>
          <p:cNvSpPr txBox="1"/>
          <p:nvPr/>
        </p:nvSpPr>
        <p:spPr>
          <a:xfrm>
            <a:off x="5324525" y="197632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Penerima MF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87" name="Google Shape;387;g1fa8ced14d8_0_120"/>
          <p:cNvSpPr txBox="1"/>
          <p:nvPr/>
        </p:nvSpPr>
        <p:spPr>
          <a:xfrm>
            <a:off x="5324525" y="271160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88" name="Google Shape;388;g1fa8ced14d8_0_120"/>
          <p:cNvSpPr txBox="1"/>
          <p:nvPr/>
        </p:nvSpPr>
        <p:spPr>
          <a:xfrm>
            <a:off x="5324525" y="420105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Kemendikbudristek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89" name="Google Shape;389;g1fa8ced14d8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825" y="169082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1fa8ced14d8_0_120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2826" y="253859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1fa8ced14d8_0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2825" y="327860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fa8ced14d8_0_120"/>
          <p:cNvSpPr txBox="1"/>
          <p:nvPr/>
        </p:nvSpPr>
        <p:spPr>
          <a:xfrm>
            <a:off x="5324525" y="345632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393" name="Google Shape;393;g1fa8ced14d8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8923" y="401860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fa8ced14d8_0_120"/>
          <p:cNvSpPr txBox="1"/>
          <p:nvPr/>
        </p:nvSpPr>
        <p:spPr>
          <a:xfrm>
            <a:off x="5248325" y="161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8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95" name="Google Shape;395;g1fa8ced14d8_0_120"/>
          <p:cNvSpPr txBox="1"/>
          <p:nvPr/>
        </p:nvSpPr>
        <p:spPr>
          <a:xfrm>
            <a:off x="5273025" y="236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2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96" name="Google Shape;396;g1fa8ced14d8_0_120"/>
          <p:cNvSpPr txBox="1"/>
          <p:nvPr/>
        </p:nvSpPr>
        <p:spPr>
          <a:xfrm>
            <a:off x="5273025" y="3098050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8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397" name="Google Shape;397;g1fa8ced14d8_0_120"/>
          <p:cNvSpPr txBox="1"/>
          <p:nvPr/>
        </p:nvSpPr>
        <p:spPr>
          <a:xfrm>
            <a:off x="5273025" y="3670550"/>
            <a:ext cx="302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FF9900"/>
                </a:solidFill>
              </a:rPr>
              <a:t>Rp4.578.898.700</a:t>
            </a:r>
            <a:endParaRPr sz="21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a8ced14d8_0_152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3" name="Google Shape;403;g1fa8ced14d8_0_152"/>
          <p:cNvSpPr txBox="1"/>
          <p:nvPr/>
        </p:nvSpPr>
        <p:spPr>
          <a:xfrm>
            <a:off x="2066175" y="997675"/>
            <a:ext cx="4869000" cy="4080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MF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2022</a:t>
            </a: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NUSA TENGGARA TIMUR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4" name="Google Shape;404;g1fa8ced14d8_0_152"/>
          <p:cNvSpPr txBox="1"/>
          <p:nvPr/>
        </p:nvSpPr>
        <p:spPr>
          <a:xfrm>
            <a:off x="1109975" y="200947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Proposal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405" name="Google Shape;405;g1fa8ced14d8_0_152"/>
          <p:cNvSpPr txBox="1"/>
          <p:nvPr/>
        </p:nvSpPr>
        <p:spPr>
          <a:xfrm>
            <a:off x="1109975" y="274475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406" name="Google Shape;406;g1fa8ced14d8_0_152"/>
          <p:cNvSpPr txBox="1"/>
          <p:nvPr/>
        </p:nvSpPr>
        <p:spPr>
          <a:xfrm>
            <a:off x="1109975" y="423420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kolaborasi yg diajukan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407" name="Google Shape;407;g1fa8ced14d8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75" y="172397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fa8ced14d8_0_152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276" y="257174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fa8ced14d8_0_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275" y="331175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1fa8ced14d8_0_152"/>
          <p:cNvSpPr txBox="1"/>
          <p:nvPr/>
        </p:nvSpPr>
        <p:spPr>
          <a:xfrm>
            <a:off x="1109975" y="348947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411" name="Google Shape;411;g1fa8ced14d8_0_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373" y="405175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fa8ced14d8_0_152"/>
          <p:cNvSpPr txBox="1"/>
          <p:nvPr/>
        </p:nvSpPr>
        <p:spPr>
          <a:xfrm>
            <a:off x="1033775" y="164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18</a:t>
            </a:r>
            <a:endParaRPr sz="2100" b="1">
              <a:solidFill>
                <a:srgbClr val="FF9900"/>
              </a:solidFill>
            </a:endParaRPr>
          </a:p>
        </p:txBody>
      </p:sp>
      <p:cxnSp>
        <p:nvCxnSpPr>
          <p:cNvPr id="413" name="Google Shape;413;g1fa8ced14d8_0_152"/>
          <p:cNvCxnSpPr/>
          <p:nvPr/>
        </p:nvCxnSpPr>
        <p:spPr>
          <a:xfrm flipH="1">
            <a:off x="4496025" y="1562100"/>
            <a:ext cx="9300" cy="3181500"/>
          </a:xfrm>
          <a:prstGeom prst="straightConnector1">
            <a:avLst/>
          </a:prstGeom>
          <a:noFill/>
          <a:ln w="28575" cap="flat" cmpd="sng">
            <a:solidFill>
              <a:srgbClr val="203BA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Google Shape;414;g1fa8ced14d8_0_152"/>
          <p:cNvSpPr txBox="1"/>
          <p:nvPr/>
        </p:nvSpPr>
        <p:spPr>
          <a:xfrm>
            <a:off x="1058475" y="239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7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15" name="Google Shape;415;g1fa8ced14d8_0_152"/>
          <p:cNvSpPr txBox="1"/>
          <p:nvPr/>
        </p:nvSpPr>
        <p:spPr>
          <a:xfrm>
            <a:off x="1058475" y="314777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14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16" name="Google Shape;416;g1fa8ced14d8_0_152"/>
          <p:cNvSpPr txBox="1"/>
          <p:nvPr/>
        </p:nvSpPr>
        <p:spPr>
          <a:xfrm>
            <a:off x="1039475" y="3897775"/>
            <a:ext cx="3093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Rp32.861.325.450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17" name="Google Shape;417;g1fa8ced14d8_0_152"/>
          <p:cNvSpPr txBox="1"/>
          <p:nvPr/>
        </p:nvSpPr>
        <p:spPr>
          <a:xfrm>
            <a:off x="5324525" y="1976325"/>
            <a:ext cx="137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Penerima MF</a:t>
            </a:r>
            <a:endParaRPr u="none" strike="noStrike" cap="none">
              <a:solidFill>
                <a:srgbClr val="FF99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418" name="Google Shape;418;g1fa8ced14d8_0_152"/>
          <p:cNvSpPr txBox="1"/>
          <p:nvPr/>
        </p:nvSpPr>
        <p:spPr>
          <a:xfrm>
            <a:off x="5324525" y="2711600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Perguruan Tinggi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419" name="Google Shape;419;g1fa8ced14d8_0_152"/>
          <p:cNvSpPr txBox="1"/>
          <p:nvPr/>
        </p:nvSpPr>
        <p:spPr>
          <a:xfrm>
            <a:off x="5324525" y="4201050"/>
            <a:ext cx="2952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Total Dana Kemendikbudristek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420" name="Google Shape;420;g1fa8ced14d8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825" y="1690825"/>
            <a:ext cx="570200" cy="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1fa8ced14d8_0_152" descr="Picture 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2826" y="2538599"/>
            <a:ext cx="446162" cy="46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1fa8ced14d8_0_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2825" y="3278600"/>
            <a:ext cx="446175" cy="46243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1fa8ced14d8_0_152"/>
          <p:cNvSpPr txBox="1"/>
          <p:nvPr/>
        </p:nvSpPr>
        <p:spPr>
          <a:xfrm>
            <a:off x="5324525" y="3456325"/>
            <a:ext cx="2172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>
                <a:solidFill>
                  <a:srgbClr val="263A9E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Mitra</a:t>
            </a:r>
            <a:endParaRPr>
              <a:solidFill>
                <a:srgbClr val="263A9E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424" name="Google Shape;424;g1fa8ced14d8_0_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8923" y="4018600"/>
            <a:ext cx="433980" cy="43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1fa8ced14d8_0_152"/>
          <p:cNvSpPr txBox="1"/>
          <p:nvPr/>
        </p:nvSpPr>
        <p:spPr>
          <a:xfrm>
            <a:off x="5248325" y="161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4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26" name="Google Shape;426;g1fa8ced14d8_0_152"/>
          <p:cNvSpPr txBox="1"/>
          <p:nvPr/>
        </p:nvSpPr>
        <p:spPr>
          <a:xfrm>
            <a:off x="5273025" y="2364625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3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27" name="Google Shape;427;g1fa8ced14d8_0_152"/>
          <p:cNvSpPr txBox="1"/>
          <p:nvPr/>
        </p:nvSpPr>
        <p:spPr>
          <a:xfrm>
            <a:off x="5273025" y="3098050"/>
            <a:ext cx="1614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4</a:t>
            </a:r>
            <a:endParaRPr sz="2100" b="1">
              <a:solidFill>
                <a:srgbClr val="FF9900"/>
              </a:solidFill>
            </a:endParaRPr>
          </a:p>
        </p:txBody>
      </p:sp>
      <p:sp>
        <p:nvSpPr>
          <p:cNvPr id="428" name="Google Shape;428;g1fa8ced14d8_0_152"/>
          <p:cNvSpPr txBox="1"/>
          <p:nvPr/>
        </p:nvSpPr>
        <p:spPr>
          <a:xfrm>
            <a:off x="5287925" y="3831475"/>
            <a:ext cx="3025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1600" lvl="0" indent="0" algn="l" rtl="0">
              <a:lnSpc>
                <a:spcPct val="17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9900"/>
                </a:solidFill>
              </a:rPr>
              <a:t>Rp22.977.922.250</a:t>
            </a:r>
            <a:endParaRPr sz="2100" b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caeb914498_0_873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34" name="Google Shape;434;g1caeb914498_0_873"/>
          <p:cNvSpPr txBox="1"/>
          <p:nvPr/>
        </p:nvSpPr>
        <p:spPr>
          <a:xfrm>
            <a:off x="1065175" y="2989588"/>
            <a:ext cx="3114600" cy="799800"/>
          </a:xfrm>
          <a:prstGeom prst="rect">
            <a:avLst/>
          </a:prstGeom>
          <a:noFill/>
          <a:ln>
            <a:noFill/>
          </a:ln>
          <a:effectLst>
            <a:outerShdw blurRad="328613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03BA4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2023</a:t>
            </a:r>
            <a:endParaRPr sz="6000">
              <a:solidFill>
                <a:srgbClr val="203BA4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435" name="Google Shape;435;g1caeb914498_0_8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052" y="1658917"/>
            <a:ext cx="3508552" cy="162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1caeb914498_0_8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841250"/>
            <a:ext cx="3857975" cy="37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caeb914498_0_2549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42" name="Google Shape;442;g1caeb914498_0_25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1576" y="1609725"/>
            <a:ext cx="1650775" cy="16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caeb914498_0_2549"/>
          <p:cNvSpPr/>
          <p:nvPr/>
        </p:nvSpPr>
        <p:spPr>
          <a:xfrm>
            <a:off x="5133215" y="3400425"/>
            <a:ext cx="2827500" cy="4287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</a:rPr>
              <a:t>SKEMA PADANAN </a:t>
            </a:r>
            <a:r>
              <a:rPr lang="en" sz="1700" b="1">
                <a:solidFill>
                  <a:srgbClr val="FF9900"/>
                </a:solidFill>
              </a:rPr>
              <a:t>1:1</a:t>
            </a:r>
            <a:endParaRPr sz="1700" b="1">
              <a:solidFill>
                <a:srgbClr val="FF9900"/>
              </a:solidFill>
            </a:endParaRPr>
          </a:p>
        </p:txBody>
      </p:sp>
      <p:sp>
        <p:nvSpPr>
          <p:cNvPr id="444" name="Google Shape;444;g1caeb914498_0_2549"/>
          <p:cNvSpPr txBox="1"/>
          <p:nvPr/>
        </p:nvSpPr>
        <p:spPr>
          <a:xfrm>
            <a:off x="1045173" y="2280622"/>
            <a:ext cx="2827500" cy="6234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800" b="1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PROPORSI DANA</a:t>
            </a:r>
            <a:r>
              <a:rPr lang="en" sz="1800" b="1" dirty="0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 MITRA</a:t>
            </a:r>
            <a:r>
              <a:rPr lang="en" sz="1800" b="1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DAN DANA </a:t>
            </a:r>
            <a:r>
              <a:rPr lang="en" sz="1800" b="1" dirty="0">
                <a:solidFill>
                  <a:srgbClr val="2596BE"/>
                </a:solidFill>
                <a:latin typeface="Rubik"/>
                <a:ea typeface="Rubik"/>
                <a:cs typeface="Rubik"/>
                <a:sym typeface="Rubik"/>
              </a:rPr>
              <a:t>DIKTI/DIKSI</a:t>
            </a:r>
            <a:r>
              <a:rPr lang="en" sz="1800" b="1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*</a:t>
            </a:r>
            <a:endParaRPr sz="1800" b="1" i="0" u="none" strike="noStrike" cap="none" dirty="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45" name="Google Shape;445;g1caeb914498_0_2549"/>
          <p:cNvSpPr/>
          <p:nvPr/>
        </p:nvSpPr>
        <p:spPr>
          <a:xfrm>
            <a:off x="6288875" y="1633550"/>
            <a:ext cx="521400" cy="50970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ubik"/>
                <a:ea typeface="Rubik"/>
                <a:cs typeface="Rubik"/>
                <a:sym typeface="Rubik"/>
              </a:rPr>
              <a:t>Rp</a:t>
            </a:r>
            <a:endParaRPr sz="1700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46" name="Google Shape;446;g1caeb914498_0_2549"/>
          <p:cNvSpPr txBox="1"/>
          <p:nvPr/>
        </p:nvSpPr>
        <p:spPr>
          <a:xfrm>
            <a:off x="597125" y="4343400"/>
            <a:ext cx="80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63A9E"/>
                </a:solidFill>
              </a:rPr>
              <a:t>*Dana </a:t>
            </a:r>
            <a:r>
              <a:rPr lang="en" sz="1000" b="1" dirty="0" err="1">
                <a:solidFill>
                  <a:srgbClr val="263A9E"/>
                </a:solidFill>
              </a:rPr>
              <a:t>yg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diajukan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harus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mengikuti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Peraturan</a:t>
            </a:r>
            <a:r>
              <a:rPr lang="en" sz="1000" b="1" dirty="0">
                <a:solidFill>
                  <a:srgbClr val="263A9E"/>
                </a:solidFill>
              </a:rPr>
              <a:t> Menteri </a:t>
            </a:r>
            <a:r>
              <a:rPr lang="en" sz="1000" b="1" dirty="0" err="1">
                <a:solidFill>
                  <a:srgbClr val="263A9E"/>
                </a:solidFill>
              </a:rPr>
              <a:t>Keuangan</a:t>
            </a:r>
            <a:r>
              <a:rPr lang="en" sz="1000" b="1" dirty="0">
                <a:solidFill>
                  <a:srgbClr val="263A9E"/>
                </a:solidFill>
              </a:rPr>
              <a:t> No. 83 </a:t>
            </a:r>
            <a:r>
              <a:rPr lang="en" sz="1000" b="1" dirty="0" err="1">
                <a:solidFill>
                  <a:srgbClr val="263A9E"/>
                </a:solidFill>
              </a:rPr>
              <a:t>tahun</a:t>
            </a:r>
            <a:r>
              <a:rPr lang="en" sz="1000" b="1" dirty="0">
                <a:solidFill>
                  <a:srgbClr val="263A9E"/>
                </a:solidFill>
              </a:rPr>
              <a:t> 2022 </a:t>
            </a:r>
            <a:r>
              <a:rPr lang="en" sz="1000" b="1" dirty="0" err="1">
                <a:solidFill>
                  <a:srgbClr val="263A9E"/>
                </a:solidFill>
              </a:rPr>
              <a:t>tentang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Standar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Biaya</a:t>
            </a:r>
            <a:r>
              <a:rPr lang="en" sz="1000" b="1" dirty="0">
                <a:solidFill>
                  <a:srgbClr val="263A9E"/>
                </a:solidFill>
              </a:rPr>
              <a:t> </a:t>
            </a:r>
            <a:r>
              <a:rPr lang="en" sz="1000" b="1" dirty="0" err="1">
                <a:solidFill>
                  <a:srgbClr val="263A9E"/>
                </a:solidFill>
              </a:rPr>
              <a:t>Masukan</a:t>
            </a:r>
            <a:endParaRPr sz="1000" b="1" dirty="0">
              <a:solidFill>
                <a:srgbClr val="263A9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caeb914498_0_2582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2" name="Google Shape;452;g1caeb914498_0_2582"/>
          <p:cNvSpPr txBox="1"/>
          <p:nvPr/>
        </p:nvSpPr>
        <p:spPr>
          <a:xfrm>
            <a:off x="2418213" y="1390650"/>
            <a:ext cx="2221500" cy="3462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8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TEMA </a:t>
            </a:r>
            <a:r>
              <a:rPr lang="en" sz="18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PRIORITAS</a:t>
            </a:r>
            <a:endParaRPr sz="1800" b="1" i="0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53" name="Google Shape;453;g1caeb914498_0_25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650" y="2075325"/>
            <a:ext cx="524799" cy="5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1caeb914498_0_25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2186" y="3312350"/>
            <a:ext cx="626725" cy="53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1caeb914498_0_25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5605" y="2144949"/>
            <a:ext cx="626718" cy="5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caeb914498_0_25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8479" y="2137562"/>
            <a:ext cx="626725" cy="58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caeb914498_0_25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5075" y="3224362"/>
            <a:ext cx="670800" cy="6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1caeb914498_0_2582"/>
          <p:cNvSpPr txBox="1"/>
          <p:nvPr/>
        </p:nvSpPr>
        <p:spPr>
          <a:xfrm>
            <a:off x="764550" y="2596613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Hijau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59" name="Google Shape;459;g1caeb914498_0_2582"/>
          <p:cNvSpPr txBox="1"/>
          <p:nvPr/>
        </p:nvSpPr>
        <p:spPr>
          <a:xfrm>
            <a:off x="1837000" y="3778913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Biru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60" name="Google Shape;460;g1caeb914498_0_2582"/>
          <p:cNvSpPr txBox="1"/>
          <p:nvPr/>
        </p:nvSpPr>
        <p:spPr>
          <a:xfrm>
            <a:off x="3981925" y="3778925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Ekonomi Digital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61" name="Google Shape;461;g1caeb914498_0_2582"/>
          <p:cNvSpPr txBox="1"/>
          <p:nvPr/>
        </p:nvSpPr>
        <p:spPr>
          <a:xfrm>
            <a:off x="2909463" y="2625488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Kesehatan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62" name="Google Shape;462;g1caeb914498_0_2582"/>
          <p:cNvSpPr txBox="1"/>
          <p:nvPr/>
        </p:nvSpPr>
        <p:spPr>
          <a:xfrm>
            <a:off x="4832313" y="2632875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Pariwisata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63" name="Google Shape;463;g1caeb914498_0_2582"/>
          <p:cNvSpPr/>
          <p:nvPr/>
        </p:nvSpPr>
        <p:spPr>
          <a:xfrm>
            <a:off x="742950" y="1943100"/>
            <a:ext cx="5328300" cy="2344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g1caeb914498_0_25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07200" y="2639850"/>
            <a:ext cx="670775" cy="63079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caeb914498_0_2582"/>
          <p:cNvSpPr txBox="1"/>
          <p:nvPr/>
        </p:nvSpPr>
        <p:spPr>
          <a:xfrm>
            <a:off x="7223125" y="3236838"/>
            <a:ext cx="123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203BA4"/>
                </a:solidFill>
              </a:rPr>
              <a:t>Umum</a:t>
            </a:r>
            <a:endParaRPr sz="1100" b="1">
              <a:solidFill>
                <a:srgbClr val="FF9900"/>
              </a:solidFill>
            </a:endParaRPr>
          </a:p>
        </p:txBody>
      </p:sp>
      <p:sp>
        <p:nvSpPr>
          <p:cNvPr id="466" name="Google Shape;466;g1caeb914498_0_2582"/>
          <p:cNvSpPr txBox="1"/>
          <p:nvPr/>
        </p:nvSpPr>
        <p:spPr>
          <a:xfrm>
            <a:off x="6556838" y="2915250"/>
            <a:ext cx="62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263A9E"/>
                </a:solidFill>
              </a:rPr>
              <a:t>+</a:t>
            </a:r>
            <a:endParaRPr sz="4400" b="1">
              <a:solidFill>
                <a:srgbClr val="263A9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caeb914498_0_10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 err="1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</a:t>
            </a:r>
            <a:r>
              <a:rPr lang="en" sz="800" b="0" i="0" u="none" strike="noStrike" cap="none" dirty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, </a:t>
            </a:r>
            <a:r>
              <a:rPr lang="en" sz="800" b="0" i="0" u="none" strike="noStrike" cap="none" dirty="0" err="1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Riset</a:t>
            </a:r>
            <a:r>
              <a:rPr lang="en" sz="800" b="0" i="0" u="none" strike="noStrike" cap="none" dirty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, dan </a:t>
            </a:r>
            <a:r>
              <a:rPr lang="en" sz="800" b="0" i="0" u="none" strike="noStrike" cap="none" dirty="0" err="1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Teknologi</a:t>
            </a:r>
            <a:endParaRPr sz="800" b="0" i="0" u="none" strike="noStrike" cap="none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 dirty="0" err="1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</a:t>
            </a:r>
            <a:r>
              <a:rPr lang="en" sz="800" b="0" i="0" u="none" strike="noStrike" cap="none" dirty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Indonesia</a:t>
            </a:r>
            <a:endParaRPr sz="800" b="0" i="0" u="none" strike="noStrike" cap="none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24" name="Google Shape;124;g1caeb914498_0_104"/>
          <p:cNvGrpSpPr/>
          <p:nvPr/>
        </p:nvGrpSpPr>
        <p:grpSpPr>
          <a:xfrm>
            <a:off x="415249" y="1708894"/>
            <a:ext cx="2633772" cy="2555322"/>
            <a:chOff x="339050" y="1167425"/>
            <a:chExt cx="2710200" cy="2626500"/>
          </a:xfrm>
        </p:grpSpPr>
        <p:sp>
          <p:nvSpPr>
            <p:cNvPr id="125" name="Google Shape;125;g1caeb914498_0_104"/>
            <p:cNvSpPr/>
            <p:nvPr/>
          </p:nvSpPr>
          <p:spPr>
            <a:xfrm>
              <a:off x="339050" y="1167425"/>
              <a:ext cx="2710200" cy="262650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noFill/>
            <a:ln w="2857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" name="Google Shape;126;g1caeb914498_0_104"/>
            <p:cNvGrpSpPr/>
            <p:nvPr/>
          </p:nvGrpSpPr>
          <p:grpSpPr>
            <a:xfrm>
              <a:off x="612623" y="1378413"/>
              <a:ext cx="2163054" cy="2162361"/>
              <a:chOff x="612623" y="1680963"/>
              <a:chExt cx="2163054" cy="2162361"/>
            </a:xfrm>
          </p:grpSpPr>
          <p:pic>
            <p:nvPicPr>
              <p:cNvPr id="127" name="Google Shape;127;g1caeb914498_0_10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310463" y="3173989"/>
                <a:ext cx="772716" cy="6693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" name="Google Shape;128;g1caeb914498_0_10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2626" y="2054116"/>
                <a:ext cx="821376" cy="7114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g1caeb914498_0_10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12623" y="2800117"/>
                <a:ext cx="821898" cy="711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g1caeb914498_0_10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953825" y="2800325"/>
                <a:ext cx="821852" cy="711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g1caeb914498_0_10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285896" y="1680963"/>
                <a:ext cx="821386" cy="711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g1caeb914498_0_10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953821" y="2054213"/>
                <a:ext cx="821386" cy="711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g1caeb914498_0_10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285890" y="2427475"/>
                <a:ext cx="821852" cy="7114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34" name="Google Shape;134;g1caeb914498_0_10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37634" y="1734930"/>
            <a:ext cx="1782385" cy="1064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1caeb914498_0_104"/>
          <p:cNvGrpSpPr/>
          <p:nvPr/>
        </p:nvGrpSpPr>
        <p:grpSpPr>
          <a:xfrm>
            <a:off x="6008639" y="1708894"/>
            <a:ext cx="2633772" cy="2555322"/>
            <a:chOff x="6094750" y="1167425"/>
            <a:chExt cx="2710200" cy="2626500"/>
          </a:xfrm>
        </p:grpSpPr>
        <p:sp>
          <p:nvSpPr>
            <p:cNvPr id="136" name="Google Shape;136;g1caeb914498_0_104"/>
            <p:cNvSpPr/>
            <p:nvPr/>
          </p:nvSpPr>
          <p:spPr>
            <a:xfrm>
              <a:off x="6094750" y="1167425"/>
              <a:ext cx="2710200" cy="262650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noFill/>
            <a:ln w="28575" cap="flat" cmpd="sng">
              <a:solidFill>
                <a:srgbClr val="CCCCC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" name="Google Shape;137;g1caeb914498_0_104"/>
            <p:cNvGrpSpPr/>
            <p:nvPr/>
          </p:nvGrpSpPr>
          <p:grpSpPr>
            <a:xfrm>
              <a:off x="6375875" y="1378425"/>
              <a:ext cx="2147950" cy="2204498"/>
              <a:chOff x="6307750" y="1680975"/>
              <a:chExt cx="2147950" cy="2204498"/>
            </a:xfrm>
          </p:grpSpPr>
          <p:pic>
            <p:nvPicPr>
              <p:cNvPr id="138" name="Google Shape;138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972875" y="1680975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972875" y="2429163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0" name="Google Shape;140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972875" y="3177350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" name="Google Shape;141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307750" y="2055063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" name="Google Shape;142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307750" y="2803250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Google Shape;143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638200" y="2055063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" name="Google Shape;144;g1caeb914498_0_10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7638200" y="2803250"/>
                <a:ext cx="817500" cy="7081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5" name="Google Shape;145;g1caeb914498_0_104"/>
          <p:cNvSpPr txBox="1"/>
          <p:nvPr/>
        </p:nvSpPr>
        <p:spPr>
          <a:xfrm>
            <a:off x="1474028" y="4297367"/>
            <a:ext cx="150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Peluang Cipta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g1caeb914498_0_104"/>
          <p:cNvSpPr txBox="1"/>
          <p:nvPr/>
        </p:nvSpPr>
        <p:spPr>
          <a:xfrm>
            <a:off x="7039754" y="4297367"/>
            <a:ext cx="150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Kreasi Reka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g1caeb914498_0_104"/>
          <p:cNvSpPr txBox="1"/>
          <p:nvPr/>
        </p:nvSpPr>
        <p:spPr>
          <a:xfrm>
            <a:off x="415250" y="1163997"/>
            <a:ext cx="263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Mitra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Dunia Usaha / Dunia Industri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g1caeb914498_0_104"/>
          <p:cNvSpPr txBox="1"/>
          <p:nvPr/>
        </p:nvSpPr>
        <p:spPr>
          <a:xfrm>
            <a:off x="6008648" y="1163997"/>
            <a:ext cx="263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Insan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Perguruan Tinggi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g1caeb914498_0_104"/>
          <p:cNvSpPr/>
          <p:nvPr/>
        </p:nvSpPr>
        <p:spPr>
          <a:xfrm>
            <a:off x="3156872" y="2102511"/>
            <a:ext cx="396000" cy="32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1caeb914498_0_104"/>
          <p:cNvSpPr/>
          <p:nvPr/>
        </p:nvSpPr>
        <p:spPr>
          <a:xfrm rot="10800000">
            <a:off x="5504803" y="2102617"/>
            <a:ext cx="396000" cy="32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caeb914498_0_104"/>
          <p:cNvSpPr/>
          <p:nvPr/>
        </p:nvSpPr>
        <p:spPr>
          <a:xfrm>
            <a:off x="3637587" y="3033339"/>
            <a:ext cx="1782600" cy="389400"/>
          </a:xfrm>
          <a:prstGeom prst="roundRect">
            <a:avLst>
              <a:gd name="adj" fmla="val 46645"/>
            </a:avLst>
          </a:prstGeom>
          <a:solidFill>
            <a:srgbClr val="0737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Demokratisasi Akses</a:t>
            </a:r>
            <a:endParaRPr sz="9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g1caeb914498_0_104"/>
          <p:cNvSpPr/>
          <p:nvPr/>
        </p:nvSpPr>
        <p:spPr>
          <a:xfrm>
            <a:off x="3637587" y="3469688"/>
            <a:ext cx="1782600" cy="389400"/>
          </a:xfrm>
          <a:prstGeom prst="roundRect">
            <a:avLst>
              <a:gd name="adj" fmla="val 46645"/>
            </a:avLst>
          </a:prstGeom>
          <a:solidFill>
            <a:srgbClr val="0737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Akselerasi Inovasi</a:t>
            </a:r>
            <a:endParaRPr sz="9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g1caeb914498_0_104"/>
          <p:cNvSpPr/>
          <p:nvPr/>
        </p:nvSpPr>
        <p:spPr>
          <a:xfrm>
            <a:off x="3637587" y="3906038"/>
            <a:ext cx="1782600" cy="389400"/>
          </a:xfrm>
          <a:prstGeom prst="roundRect">
            <a:avLst>
              <a:gd name="adj" fmla="val 46645"/>
            </a:avLst>
          </a:prstGeom>
          <a:solidFill>
            <a:srgbClr val="0737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Otomatisasi Proses</a:t>
            </a:r>
            <a:endParaRPr sz="9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g1caeb914498_0_104"/>
          <p:cNvSpPr/>
          <p:nvPr/>
        </p:nvSpPr>
        <p:spPr>
          <a:xfrm>
            <a:off x="3637587" y="4342388"/>
            <a:ext cx="1782600" cy="389400"/>
          </a:xfrm>
          <a:prstGeom prst="roundRect">
            <a:avLst>
              <a:gd name="adj" fmla="val 46645"/>
            </a:avLst>
          </a:prstGeom>
          <a:solidFill>
            <a:srgbClr val="07376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Kolaborasi </a:t>
            </a:r>
            <a:r>
              <a:rPr lang="en" sz="900" b="1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Pentahelix</a:t>
            </a:r>
            <a:endParaRPr sz="900" b="1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g1caeb914498_0_104"/>
          <p:cNvSpPr txBox="1"/>
          <p:nvPr/>
        </p:nvSpPr>
        <p:spPr>
          <a:xfrm>
            <a:off x="3637623" y="960500"/>
            <a:ext cx="179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990000"/>
                </a:solidFill>
                <a:latin typeface="Montserrat"/>
                <a:ea typeface="Montserrat"/>
                <a:cs typeface="Montserrat"/>
                <a:sym typeface="Montserrat"/>
              </a:rPr>
              <a:t>ILUSTRASI EKOSISTEM</a:t>
            </a:r>
            <a:endParaRPr sz="1800" b="1" i="0" u="none" strike="noStrike" cap="none">
              <a:solidFill>
                <a:srgbClr val="99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caeb914498_0_145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2" name="Google Shape;472;g1caeb914498_0_1454"/>
          <p:cNvSpPr txBox="1"/>
          <p:nvPr/>
        </p:nvSpPr>
        <p:spPr>
          <a:xfrm>
            <a:off x="1664700" y="998700"/>
            <a:ext cx="6422100" cy="408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SKEMA UTAMA </a:t>
            </a:r>
            <a:r>
              <a:rPr lang="en" sz="2200" b="1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MATCHING FUND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2023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473" name="Google Shape;473;g1caeb914498_0_1454"/>
          <p:cNvGrpSpPr/>
          <p:nvPr/>
        </p:nvGrpSpPr>
        <p:grpSpPr>
          <a:xfrm>
            <a:off x="224296" y="1910533"/>
            <a:ext cx="1073946" cy="748224"/>
            <a:chOff x="542975" y="1046023"/>
            <a:chExt cx="1272900" cy="927627"/>
          </a:xfrm>
        </p:grpSpPr>
        <p:pic>
          <p:nvPicPr>
            <p:cNvPr id="474" name="Google Shape;474;g1caeb914498_0_1454" descr="Picture 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6301" y="1046023"/>
              <a:ext cx="606250" cy="60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g1caeb914498_0_1454"/>
            <p:cNvSpPr txBox="1"/>
            <p:nvPr/>
          </p:nvSpPr>
          <p:spPr>
            <a:xfrm>
              <a:off x="542975" y="1604050"/>
              <a:ext cx="1272900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700" tIns="25700" rIns="25700" bIns="2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ubik"/>
                <a:buNone/>
              </a:pPr>
              <a:r>
                <a:rPr lang="en" sz="800" b="1">
                  <a:latin typeface="Rubik"/>
                  <a:ea typeface="Rubik"/>
                  <a:cs typeface="Rubik"/>
                  <a:sym typeface="Rubik"/>
                </a:rPr>
                <a:t>INSAN PERGURUAN TINGGI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g1caeb914498_0_1454"/>
          <p:cNvGrpSpPr/>
          <p:nvPr/>
        </p:nvGrpSpPr>
        <p:grpSpPr>
          <a:xfrm>
            <a:off x="97675" y="3525153"/>
            <a:ext cx="1334902" cy="776292"/>
            <a:chOff x="199891" y="3491225"/>
            <a:chExt cx="1582200" cy="962425"/>
          </a:xfrm>
        </p:grpSpPr>
        <p:pic>
          <p:nvPicPr>
            <p:cNvPr id="477" name="Google Shape;477;g1caeb914498_0_1454" descr="Picture 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3850" y="3491225"/>
              <a:ext cx="606250" cy="60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g1caeb914498_0_1454"/>
            <p:cNvSpPr txBox="1"/>
            <p:nvPr/>
          </p:nvSpPr>
          <p:spPr>
            <a:xfrm>
              <a:off x="199891" y="4084050"/>
              <a:ext cx="1582200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700" tIns="25700" rIns="25700" bIns="2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ubik"/>
                <a:buNone/>
              </a:pPr>
              <a:r>
                <a:rPr lang="en" sz="800" b="1">
                  <a:latin typeface="Rubik"/>
                  <a:ea typeface="Rubik"/>
                  <a:cs typeface="Rubik"/>
                  <a:sym typeface="Rubik"/>
                </a:rPr>
                <a:t>MITRA/DUDI/Instansi Pemerintah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9" name="Google Shape;479;g1caeb914498_0_14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597445">
            <a:off x="1147019" y="3483458"/>
            <a:ext cx="452760" cy="46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1caeb914498_0_14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736635" flipH="1">
            <a:off x="1151830" y="2484651"/>
            <a:ext cx="443138" cy="4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1caeb914498_0_1454"/>
          <p:cNvSpPr txBox="1"/>
          <p:nvPr/>
        </p:nvSpPr>
        <p:spPr>
          <a:xfrm>
            <a:off x="973777" y="3188030"/>
            <a:ext cx="1074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Rubik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Matching Fund 2023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caeb914498_0_14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0163" y="2931494"/>
            <a:ext cx="858703" cy="266908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caeb914498_0_1454"/>
          <p:cNvSpPr txBox="1"/>
          <p:nvPr/>
        </p:nvSpPr>
        <p:spPr>
          <a:xfrm>
            <a:off x="1679250" y="1807825"/>
            <a:ext cx="1394400" cy="4080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SKEMA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A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84" name="Google Shape;484;g1caeb914498_0_14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902775" y="2987700"/>
            <a:ext cx="530175" cy="398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g1caeb914498_0_1454"/>
          <p:cNvGrpSpPr/>
          <p:nvPr/>
        </p:nvGrpSpPr>
        <p:grpSpPr>
          <a:xfrm>
            <a:off x="4836546" y="1914708"/>
            <a:ext cx="1073946" cy="748224"/>
            <a:chOff x="542975" y="1046023"/>
            <a:chExt cx="1272900" cy="927627"/>
          </a:xfrm>
        </p:grpSpPr>
        <p:pic>
          <p:nvPicPr>
            <p:cNvPr id="486" name="Google Shape;486;g1caeb914498_0_1454" descr="Picture 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6301" y="1046023"/>
              <a:ext cx="606250" cy="60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g1caeb914498_0_1454"/>
            <p:cNvSpPr txBox="1"/>
            <p:nvPr/>
          </p:nvSpPr>
          <p:spPr>
            <a:xfrm>
              <a:off x="542975" y="1604050"/>
              <a:ext cx="1272900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700" tIns="25700" rIns="25700" bIns="2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ubik"/>
                <a:buNone/>
              </a:pPr>
              <a:r>
                <a:rPr lang="en" sz="800" b="1">
                  <a:latin typeface="Rubik"/>
                  <a:ea typeface="Rubik"/>
                  <a:cs typeface="Rubik"/>
                  <a:sym typeface="Rubik"/>
                </a:rPr>
                <a:t>INSAN PERGURUAN TINGGI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g1caeb914498_0_1454"/>
          <p:cNvSpPr txBox="1"/>
          <p:nvPr/>
        </p:nvSpPr>
        <p:spPr>
          <a:xfrm>
            <a:off x="4676325" y="4019688"/>
            <a:ext cx="1394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Rubik"/>
              <a:buNone/>
            </a:pPr>
            <a:r>
              <a:rPr lang="en" sz="800" b="1">
                <a:latin typeface="Rubik"/>
                <a:ea typeface="Rubik"/>
                <a:cs typeface="Rubik"/>
                <a:sym typeface="Rubik"/>
              </a:rPr>
              <a:t>MITRA/DUDI/Instansi Pemerintah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g1caeb914498_0_14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597445">
            <a:off x="5759269" y="3487633"/>
            <a:ext cx="452760" cy="46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1caeb914498_0_14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736635" flipH="1">
            <a:off x="5764080" y="2488826"/>
            <a:ext cx="443138" cy="4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1caeb914498_0_1454"/>
          <p:cNvSpPr txBox="1"/>
          <p:nvPr/>
        </p:nvSpPr>
        <p:spPr>
          <a:xfrm>
            <a:off x="5586027" y="3192205"/>
            <a:ext cx="1074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Rubik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Matching Fund 2023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g1caeb914498_0_14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2413" y="2935669"/>
            <a:ext cx="858703" cy="26690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1caeb914498_0_1454"/>
          <p:cNvSpPr txBox="1"/>
          <p:nvPr/>
        </p:nvSpPr>
        <p:spPr>
          <a:xfrm>
            <a:off x="6291500" y="1812000"/>
            <a:ext cx="1394400" cy="4080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SKEMA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B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94" name="Google Shape;494;g1caeb914498_0_14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6515025" y="2991875"/>
            <a:ext cx="530175" cy="3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1caeb914498_0_1454"/>
          <p:cNvSpPr txBox="1"/>
          <p:nvPr/>
        </p:nvSpPr>
        <p:spPr>
          <a:xfrm>
            <a:off x="7017850" y="2879600"/>
            <a:ext cx="1943100" cy="5772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1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Pemberdayaan masyarakat atau efisiensi tata kelola pemerintahan</a:t>
            </a:r>
            <a:endParaRPr sz="11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96" name="Google Shape;496;g1caeb914498_0_14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2113" y="3540988"/>
            <a:ext cx="482825" cy="482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Google Shape;497;g1caeb914498_0_1454"/>
          <p:cNvCxnSpPr/>
          <p:nvPr/>
        </p:nvCxnSpPr>
        <p:spPr>
          <a:xfrm flipH="1">
            <a:off x="4496025" y="1562100"/>
            <a:ext cx="9300" cy="3181500"/>
          </a:xfrm>
          <a:prstGeom prst="straightConnector1">
            <a:avLst/>
          </a:prstGeom>
          <a:noFill/>
          <a:ln w="28575" cap="flat" cmpd="sng">
            <a:solidFill>
              <a:srgbClr val="203BA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8" name="Google Shape;498;g1caeb914498_0_1454"/>
          <p:cNvSpPr txBox="1"/>
          <p:nvPr/>
        </p:nvSpPr>
        <p:spPr>
          <a:xfrm>
            <a:off x="2462750" y="2983113"/>
            <a:ext cx="1794900" cy="408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1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Hilirisasi inovasi riset atau kepakaran</a:t>
            </a:r>
            <a:endParaRPr sz="11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B993-4D91-B418-1183-A023EC7671A4}"/>
              </a:ext>
            </a:extLst>
          </p:cNvPr>
          <p:cNvSpPr txBox="1"/>
          <p:nvPr/>
        </p:nvSpPr>
        <p:spPr>
          <a:xfrm>
            <a:off x="2050089" y="3803989"/>
            <a:ext cx="2345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Kemitraan</a:t>
            </a:r>
            <a:r>
              <a:rPr lang="en-US" sz="800" dirty="0"/>
              <a:t> </a:t>
            </a:r>
            <a:r>
              <a:rPr lang="en-US" sz="800" dirty="0" err="1"/>
              <a:t>antara</a:t>
            </a:r>
            <a:r>
              <a:rPr lang="en-US" sz="800" dirty="0"/>
              <a:t> </a:t>
            </a:r>
            <a:r>
              <a:rPr lang="en-US" sz="800" dirty="0" err="1"/>
              <a:t>Perguruan</a:t>
            </a:r>
            <a:r>
              <a:rPr lang="en-US" sz="800" dirty="0"/>
              <a:t> Tinggi </a:t>
            </a:r>
            <a:r>
              <a:rPr lang="en-US" sz="800" dirty="0" err="1"/>
              <a:t>dengan</a:t>
            </a:r>
            <a:r>
              <a:rPr lang="en-US" sz="800" dirty="0"/>
              <a:t> </a:t>
            </a:r>
            <a:r>
              <a:rPr lang="en-US" sz="800" dirty="0" err="1"/>
              <a:t>pihak</a:t>
            </a:r>
            <a:r>
              <a:rPr lang="en-US" sz="800" dirty="0"/>
              <a:t> dunia </a:t>
            </a:r>
            <a:r>
              <a:rPr lang="en-US" sz="800" dirty="0" err="1"/>
              <a:t>usaha</a:t>
            </a:r>
            <a:r>
              <a:rPr lang="en-US" sz="800" dirty="0"/>
              <a:t> dan </a:t>
            </a:r>
            <a:r>
              <a:rPr lang="en-US" sz="800" dirty="0" err="1"/>
              <a:t>industri</a:t>
            </a:r>
            <a:r>
              <a:rPr lang="en-US" sz="800" dirty="0"/>
              <a:t> (DUDI) </a:t>
            </a:r>
            <a:r>
              <a:rPr lang="en-US" sz="800" dirty="0" err="1"/>
              <a:t>atau</a:t>
            </a:r>
            <a:endParaRPr lang="en-US" sz="800" dirty="0"/>
          </a:p>
          <a:p>
            <a:r>
              <a:rPr lang="en-US" sz="800" dirty="0" err="1"/>
              <a:t>mitra</a:t>
            </a:r>
            <a:r>
              <a:rPr lang="en-US" sz="800" dirty="0"/>
              <a:t> </a:t>
            </a:r>
            <a:r>
              <a:rPr lang="en-US" sz="800" dirty="0" err="1"/>
              <a:t>lainnya</a:t>
            </a:r>
            <a:r>
              <a:rPr lang="en-US" sz="800" dirty="0"/>
              <a:t> </a:t>
            </a:r>
            <a:r>
              <a:rPr lang="en-US" sz="800" b="1" dirty="0" err="1"/>
              <a:t>untuk</a:t>
            </a:r>
            <a:r>
              <a:rPr lang="en-US" sz="800" b="1" dirty="0"/>
              <a:t> </a:t>
            </a:r>
            <a:r>
              <a:rPr lang="en-US" sz="800" b="1" dirty="0" err="1"/>
              <a:t>hilirisasi</a:t>
            </a:r>
            <a:r>
              <a:rPr lang="en-US" sz="800" b="1" dirty="0"/>
              <a:t>/</a:t>
            </a:r>
            <a:r>
              <a:rPr lang="en-US" sz="800" b="1" dirty="0" err="1"/>
              <a:t>komersialisasi</a:t>
            </a:r>
            <a:r>
              <a:rPr lang="en-US" sz="800" b="1" dirty="0"/>
              <a:t> </a:t>
            </a:r>
            <a:r>
              <a:rPr lang="en-US" sz="800" b="1" dirty="0" err="1"/>
              <a:t>produk</a:t>
            </a:r>
            <a:r>
              <a:rPr lang="en-US" sz="800" b="1" dirty="0"/>
              <a:t> </a:t>
            </a:r>
            <a:r>
              <a:rPr lang="en-US" sz="800" b="1" dirty="0" err="1"/>
              <a:t>inovasi</a:t>
            </a:r>
            <a:r>
              <a:rPr lang="en-US" sz="800" b="1" dirty="0"/>
              <a:t> </a:t>
            </a:r>
            <a:r>
              <a:rPr lang="en-US" sz="800" b="1" dirty="0" err="1"/>
              <a:t>atau</a:t>
            </a:r>
            <a:r>
              <a:rPr lang="en-US" sz="800" b="1" dirty="0"/>
              <a:t> </a:t>
            </a:r>
            <a:r>
              <a:rPr lang="en-US" sz="800" b="1" dirty="0" err="1"/>
              <a:t>penyelesaian</a:t>
            </a:r>
            <a:r>
              <a:rPr lang="en-US" sz="800" b="1" dirty="0"/>
              <a:t> </a:t>
            </a:r>
            <a:r>
              <a:rPr lang="en-US" sz="800" b="1" dirty="0" err="1"/>
              <a:t>persoalan</a:t>
            </a:r>
            <a:endParaRPr lang="en-US" sz="800" b="1" dirty="0"/>
          </a:p>
          <a:p>
            <a:r>
              <a:rPr lang="en-US" sz="800" b="1" dirty="0"/>
              <a:t>yang </a:t>
            </a:r>
            <a:r>
              <a:rPr lang="en-US" sz="800" b="1" dirty="0" err="1"/>
              <a:t>dihadapi</a:t>
            </a:r>
            <a:r>
              <a:rPr lang="en-US" sz="800" b="1" dirty="0"/>
              <a:t> DUDI/</a:t>
            </a:r>
            <a:r>
              <a:rPr lang="en-US" sz="800" b="1" dirty="0" err="1"/>
              <a:t>mitra</a:t>
            </a:r>
            <a:r>
              <a:rPr lang="en-US" sz="800" b="1" dirty="0"/>
              <a:t>, </a:t>
            </a:r>
            <a:r>
              <a:rPr lang="en-US" sz="800" b="1" dirty="0" err="1"/>
              <a:t>atau</a:t>
            </a:r>
            <a:r>
              <a:rPr lang="en-US" sz="800" b="1" dirty="0"/>
              <a:t> </a:t>
            </a:r>
            <a:r>
              <a:rPr lang="en-US" sz="800" b="1" dirty="0" err="1"/>
              <a:t>permasalahan</a:t>
            </a:r>
            <a:r>
              <a:rPr lang="en-US" sz="800" b="1" dirty="0"/>
              <a:t> </a:t>
            </a:r>
            <a:r>
              <a:rPr lang="en-US" sz="800" b="1" dirty="0" err="1"/>
              <a:t>bersama</a:t>
            </a:r>
            <a:endParaRPr lang="en-US" sz="800" b="1" dirty="0"/>
          </a:p>
        </p:txBody>
      </p:sp>
      <p:sp>
        <p:nvSpPr>
          <p:cNvPr id="4" name="Google Shape;498;g1caeb914498_0_1454">
            <a:extLst>
              <a:ext uri="{FF2B5EF4-FFF2-40B4-BE49-F238E27FC236}">
                <a16:creationId xmlns:a16="http://schemas.microsoft.com/office/drawing/2014/main" id="{01664111-53FF-7524-4E79-D24C28C4A5BF}"/>
              </a:ext>
            </a:extLst>
          </p:cNvPr>
          <p:cNvSpPr txBox="1"/>
          <p:nvPr/>
        </p:nvSpPr>
        <p:spPr>
          <a:xfrm>
            <a:off x="2085925" y="3769652"/>
            <a:ext cx="2290782" cy="865333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endParaRPr sz="1100" b="1" u="none" strike="noStrike" cap="none" dirty="0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8C8A8-A254-3162-1502-210B13E2A66E}"/>
              </a:ext>
            </a:extLst>
          </p:cNvPr>
          <p:cNvSpPr txBox="1"/>
          <p:nvPr/>
        </p:nvSpPr>
        <p:spPr>
          <a:xfrm>
            <a:off x="6367300" y="3680878"/>
            <a:ext cx="2776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/>
              <a:t>Bentuk</a:t>
            </a:r>
            <a:r>
              <a:rPr lang="en-US" sz="700" dirty="0"/>
              <a:t> </a:t>
            </a:r>
            <a:r>
              <a:rPr lang="en-US" sz="700" dirty="0" err="1"/>
              <a:t>kemitraan</a:t>
            </a:r>
            <a:r>
              <a:rPr lang="en-US" sz="700" dirty="0"/>
              <a:t> </a:t>
            </a:r>
            <a:r>
              <a:rPr lang="en-US" sz="700" dirty="0" err="1"/>
              <a:t>ini</a:t>
            </a:r>
            <a:r>
              <a:rPr lang="en-US" sz="700" dirty="0"/>
              <a:t> </a:t>
            </a:r>
            <a:r>
              <a:rPr lang="en-US" sz="700" b="1" dirty="0" err="1"/>
              <a:t>berupa</a:t>
            </a:r>
            <a:r>
              <a:rPr lang="en-US" sz="700" b="1" dirty="0"/>
              <a:t> </a:t>
            </a:r>
            <a:r>
              <a:rPr lang="en-US" sz="700" b="1" dirty="0" err="1"/>
              <a:t>pemanfaatan</a:t>
            </a:r>
            <a:r>
              <a:rPr lang="en-US" sz="700" b="1" dirty="0"/>
              <a:t> </a:t>
            </a:r>
            <a:r>
              <a:rPr lang="en-US" sz="700" b="1" dirty="0" err="1"/>
              <a:t>kepakaran</a:t>
            </a:r>
            <a:r>
              <a:rPr lang="en-US" sz="700" b="1" dirty="0"/>
              <a:t> yang </a:t>
            </a:r>
            <a:r>
              <a:rPr lang="en-US" sz="700" b="1" dirty="0" err="1"/>
              <a:t>dimiliki</a:t>
            </a:r>
            <a:r>
              <a:rPr lang="en-US" sz="700" b="1" dirty="0"/>
              <a:t> </a:t>
            </a:r>
            <a:r>
              <a:rPr lang="en-US" sz="700" b="1" dirty="0" err="1"/>
              <a:t>perguruan</a:t>
            </a:r>
            <a:r>
              <a:rPr lang="en-US" sz="700" b="1" dirty="0"/>
              <a:t> </a:t>
            </a:r>
            <a:r>
              <a:rPr lang="en-US" sz="700" b="1" dirty="0" err="1"/>
              <a:t>tinggi</a:t>
            </a:r>
            <a:r>
              <a:rPr lang="en-US" sz="700" b="1" dirty="0"/>
              <a:t> </a:t>
            </a:r>
            <a:r>
              <a:rPr lang="en-US" sz="700" b="1" dirty="0" err="1"/>
              <a:t>untuk</a:t>
            </a:r>
            <a:r>
              <a:rPr lang="en-US" sz="700" b="1" dirty="0"/>
              <a:t> </a:t>
            </a:r>
            <a:r>
              <a:rPr lang="en-US" sz="700" b="1" dirty="0" err="1"/>
              <a:t>pemberdayaan</a:t>
            </a:r>
            <a:r>
              <a:rPr lang="en-US" sz="700" b="1" dirty="0"/>
              <a:t> </a:t>
            </a:r>
            <a:r>
              <a:rPr lang="en-US" sz="700" b="1" dirty="0" err="1"/>
              <a:t>atau</a:t>
            </a:r>
            <a:r>
              <a:rPr lang="en-US" sz="700" b="1" dirty="0"/>
              <a:t> </a:t>
            </a:r>
            <a:r>
              <a:rPr lang="en-US" sz="700" b="1" dirty="0" err="1"/>
              <a:t>pengembangan</a:t>
            </a:r>
            <a:r>
              <a:rPr lang="en-US" sz="700" b="1" dirty="0"/>
              <a:t> </a:t>
            </a:r>
            <a:r>
              <a:rPr lang="en-US" sz="700" b="1" dirty="0" err="1"/>
              <a:t>potensi</a:t>
            </a:r>
            <a:r>
              <a:rPr lang="en-US" sz="700" b="1" dirty="0"/>
              <a:t> </a:t>
            </a:r>
            <a:r>
              <a:rPr lang="en-US" sz="700" b="1" dirty="0" err="1"/>
              <a:t>masyarakat</a:t>
            </a:r>
            <a:r>
              <a:rPr lang="en-US" sz="700" b="1" dirty="0"/>
              <a:t> </a:t>
            </a:r>
            <a:r>
              <a:rPr lang="en-US" sz="700" b="1" dirty="0" err="1"/>
              <a:t>atau</a:t>
            </a:r>
            <a:r>
              <a:rPr lang="en-US" sz="700" b="1" dirty="0"/>
              <a:t> </a:t>
            </a:r>
            <a:r>
              <a:rPr lang="en-US" sz="700" b="1" dirty="0" err="1"/>
              <a:t>kebijakan</a:t>
            </a:r>
            <a:r>
              <a:rPr lang="en-US" sz="700" b="1" dirty="0"/>
              <a:t> </a:t>
            </a:r>
            <a:r>
              <a:rPr lang="en-US" sz="700" b="1" dirty="0" err="1"/>
              <a:t>Pemerintah</a:t>
            </a:r>
            <a:r>
              <a:rPr lang="en-US" sz="700" b="1" dirty="0"/>
              <a:t> (</a:t>
            </a:r>
            <a:r>
              <a:rPr lang="en-US" sz="700" b="1" dirty="0" err="1"/>
              <a:t>sektor</a:t>
            </a:r>
            <a:r>
              <a:rPr lang="en-US" sz="700" b="1" dirty="0"/>
              <a:t> </a:t>
            </a:r>
            <a:r>
              <a:rPr lang="en-US" sz="700" b="1" dirty="0" err="1"/>
              <a:t>publik</a:t>
            </a:r>
            <a:r>
              <a:rPr lang="en-US" sz="700" b="1" dirty="0"/>
              <a:t>) </a:t>
            </a:r>
            <a:r>
              <a:rPr lang="en-US" sz="700" b="1" dirty="0" err="1"/>
              <a:t>untuk</a:t>
            </a:r>
            <a:r>
              <a:rPr lang="en-US" sz="700" b="1" dirty="0"/>
              <a:t> </a:t>
            </a:r>
            <a:r>
              <a:rPr lang="en-US" sz="700" b="1" dirty="0" err="1"/>
              <a:t>mendorong</a:t>
            </a:r>
            <a:r>
              <a:rPr lang="en-US" sz="700" b="1" dirty="0"/>
              <a:t> </a:t>
            </a:r>
            <a:r>
              <a:rPr lang="en-US" sz="700" b="1" dirty="0" err="1"/>
              <a:t>peningkatan</a:t>
            </a:r>
            <a:r>
              <a:rPr lang="en-US" sz="700" b="1" dirty="0"/>
              <a:t> </a:t>
            </a:r>
            <a:r>
              <a:rPr lang="en-US" sz="700" b="1" dirty="0" err="1"/>
              <a:t>kesejahteraan</a:t>
            </a:r>
            <a:r>
              <a:rPr lang="en-US" sz="700" b="1" dirty="0"/>
              <a:t> </a:t>
            </a:r>
            <a:r>
              <a:rPr lang="en-US" sz="700" b="1" dirty="0" err="1"/>
              <a:t>masyarakat</a:t>
            </a:r>
            <a:r>
              <a:rPr lang="en-US" sz="700" b="1" dirty="0"/>
              <a:t> </a:t>
            </a:r>
            <a:r>
              <a:rPr lang="en-US" sz="700" b="1" dirty="0" err="1"/>
              <a:t>atau</a:t>
            </a:r>
            <a:r>
              <a:rPr lang="en-US" sz="700" b="1" dirty="0"/>
              <a:t> </a:t>
            </a:r>
            <a:r>
              <a:rPr lang="en-US" sz="700" b="1" dirty="0" err="1"/>
              <a:t>peningkatan</a:t>
            </a:r>
            <a:r>
              <a:rPr lang="en-US" sz="700" b="1" dirty="0"/>
              <a:t> </a:t>
            </a:r>
            <a:r>
              <a:rPr lang="en-US" sz="700" b="1" dirty="0" err="1"/>
              <a:t>mutu</a:t>
            </a:r>
            <a:r>
              <a:rPr lang="en-US" sz="700" b="1" dirty="0"/>
              <a:t> </a:t>
            </a:r>
            <a:r>
              <a:rPr lang="en-US" sz="700" b="1" dirty="0" err="1"/>
              <a:t>pelayanan</a:t>
            </a:r>
            <a:r>
              <a:rPr lang="en-US" sz="700" b="1" dirty="0"/>
              <a:t> </a:t>
            </a:r>
            <a:r>
              <a:rPr lang="en-US" sz="700" b="1" dirty="0" err="1"/>
              <a:t>sektor</a:t>
            </a:r>
            <a:r>
              <a:rPr lang="en-US" sz="700" b="1" dirty="0"/>
              <a:t> </a:t>
            </a:r>
            <a:r>
              <a:rPr lang="en-US" sz="700" b="1" dirty="0" err="1"/>
              <a:t>publik</a:t>
            </a:r>
            <a:r>
              <a:rPr lang="en-US" sz="700" b="1" dirty="0"/>
              <a:t> </a:t>
            </a:r>
            <a:r>
              <a:rPr lang="en-US" sz="700" b="1" dirty="0" err="1"/>
              <a:t>atau</a:t>
            </a:r>
            <a:r>
              <a:rPr lang="en-US" sz="700" b="1" dirty="0"/>
              <a:t> </a:t>
            </a:r>
            <a:r>
              <a:rPr lang="en-US" sz="700" b="1" dirty="0" err="1"/>
              <a:t>efisiensi</a:t>
            </a:r>
            <a:r>
              <a:rPr lang="en-US" sz="700" b="1" dirty="0"/>
              <a:t> </a:t>
            </a:r>
            <a:r>
              <a:rPr lang="en-US" sz="700" b="1" dirty="0" err="1"/>
              <a:t>tatakelola</a:t>
            </a:r>
            <a:r>
              <a:rPr lang="en-US" sz="700" b="1" dirty="0"/>
              <a:t> </a:t>
            </a:r>
            <a:r>
              <a:rPr lang="en-US" sz="700" b="1" dirty="0" err="1"/>
              <a:t>pemerintahan</a:t>
            </a:r>
            <a:r>
              <a:rPr lang="en-US" sz="700" dirty="0"/>
              <a:t>. Adapun </a:t>
            </a:r>
            <a:r>
              <a:rPr lang="en-US" sz="700" dirty="0" err="1"/>
              <a:t>mitra</a:t>
            </a:r>
            <a:r>
              <a:rPr lang="en-US" sz="700" dirty="0"/>
              <a:t> yang </a:t>
            </a:r>
            <a:r>
              <a:rPr lang="en-US" sz="700" dirty="0" err="1"/>
              <a:t>dapat</a:t>
            </a:r>
            <a:r>
              <a:rPr lang="en-US" sz="700" dirty="0"/>
              <a:t> </a:t>
            </a:r>
            <a:r>
              <a:rPr lang="en-US" sz="700" dirty="0" err="1"/>
              <a:t>dilibatkan</a:t>
            </a:r>
            <a:r>
              <a:rPr lang="en-US" sz="700" dirty="0"/>
              <a:t> </a:t>
            </a:r>
            <a:r>
              <a:rPr lang="en-US" sz="700" dirty="0" err="1"/>
              <a:t>antara</a:t>
            </a:r>
            <a:r>
              <a:rPr lang="en-US" sz="700" dirty="0"/>
              <a:t> lain: </a:t>
            </a:r>
            <a:r>
              <a:rPr lang="en-US" sz="700" dirty="0" err="1"/>
              <a:t>instansi</a:t>
            </a:r>
            <a:r>
              <a:rPr lang="en-US" sz="700" dirty="0"/>
              <a:t> </a:t>
            </a:r>
            <a:r>
              <a:rPr lang="en-US" sz="700" dirty="0" err="1"/>
              <a:t>pemerintah</a:t>
            </a:r>
            <a:r>
              <a:rPr lang="en-US" sz="700" dirty="0"/>
              <a:t>, </a:t>
            </a:r>
            <a:r>
              <a:rPr lang="en-US" sz="700" dirty="0" err="1"/>
              <a:t>lembaga</a:t>
            </a:r>
            <a:r>
              <a:rPr lang="en-US" sz="700" dirty="0"/>
              <a:t> </a:t>
            </a:r>
            <a:r>
              <a:rPr lang="en-US" sz="700" dirty="0" err="1"/>
              <a:t>swadaya</a:t>
            </a:r>
            <a:r>
              <a:rPr lang="en-US" sz="700" dirty="0"/>
              <a:t> </a:t>
            </a:r>
            <a:r>
              <a:rPr lang="en-US" sz="700" dirty="0" err="1"/>
              <a:t>masyarakat</a:t>
            </a:r>
            <a:r>
              <a:rPr lang="en-US" sz="700" dirty="0"/>
              <a:t>, </a:t>
            </a:r>
            <a:r>
              <a:rPr lang="en-US" sz="700" dirty="0" err="1"/>
              <a:t>atau</a:t>
            </a:r>
            <a:r>
              <a:rPr lang="en-US" sz="700" dirty="0"/>
              <a:t> </a:t>
            </a:r>
            <a:r>
              <a:rPr lang="en-US" sz="700" dirty="0" err="1"/>
              <a:t>mitra</a:t>
            </a:r>
            <a:r>
              <a:rPr lang="en-US" sz="700" dirty="0"/>
              <a:t> </a:t>
            </a:r>
            <a:r>
              <a:rPr lang="en-US" sz="700" dirty="0" err="1"/>
              <a:t>lainnya</a:t>
            </a:r>
            <a:r>
              <a:rPr lang="en-US" sz="700" dirty="0"/>
              <a:t>.</a:t>
            </a:r>
          </a:p>
        </p:txBody>
      </p:sp>
      <p:sp>
        <p:nvSpPr>
          <p:cNvPr id="7" name="Google Shape;498;g1caeb914498_0_1454">
            <a:extLst>
              <a:ext uri="{FF2B5EF4-FFF2-40B4-BE49-F238E27FC236}">
                <a16:creationId xmlns:a16="http://schemas.microsoft.com/office/drawing/2014/main" id="{9069D61E-60A3-9439-55F4-EC7A22261EE0}"/>
              </a:ext>
            </a:extLst>
          </p:cNvPr>
          <p:cNvSpPr txBox="1"/>
          <p:nvPr/>
        </p:nvSpPr>
        <p:spPr>
          <a:xfrm>
            <a:off x="6429098" y="3680453"/>
            <a:ext cx="2617227" cy="954107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endParaRPr sz="1100" b="1" u="none" strike="noStrike" cap="none" dirty="0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caeb914498_0_146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4" name="Google Shape;504;g1caeb914498_0_1464"/>
          <p:cNvSpPr txBox="1"/>
          <p:nvPr/>
        </p:nvSpPr>
        <p:spPr>
          <a:xfrm>
            <a:off x="421650" y="1019488"/>
            <a:ext cx="1394400" cy="377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SKEMA </a:t>
            </a:r>
            <a:r>
              <a:rPr lang="en" sz="20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A</a:t>
            </a:r>
            <a:endParaRPr sz="2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05" name="Google Shape;505;g1caeb914498_0_1464"/>
          <p:cNvSpPr/>
          <p:nvPr/>
        </p:nvSpPr>
        <p:spPr>
          <a:xfrm>
            <a:off x="421650" y="1462000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 i="0" u="none" strike="noStrike" cap="none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A1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6" name="Google Shape;506;g1caeb914498_0_1464"/>
          <p:cNvSpPr/>
          <p:nvPr/>
        </p:nvSpPr>
        <p:spPr>
          <a:xfrm>
            <a:off x="1062250" y="1476375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Hilirisasi hasil riset untuk tujuan komersialisasi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07" name="Google Shape;507;g1caeb914498_0_1464"/>
          <p:cNvSpPr/>
          <p:nvPr/>
        </p:nvSpPr>
        <p:spPr>
          <a:xfrm>
            <a:off x="421650" y="2320725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 i="0" u="none" strike="noStrike" cap="none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1500" b="1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2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8" name="Google Shape;508;g1caeb914498_0_1464"/>
          <p:cNvSpPr/>
          <p:nvPr/>
        </p:nvSpPr>
        <p:spPr>
          <a:xfrm>
            <a:off x="1062250" y="2335100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Hilirisasi kepakaran untuk menjawab kebutuhan Mitra/DUDI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09" name="Google Shape;509;g1caeb914498_0_1464"/>
          <p:cNvSpPr/>
          <p:nvPr/>
        </p:nvSpPr>
        <p:spPr>
          <a:xfrm>
            <a:off x="421650" y="3198400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 i="0" u="none" strike="noStrike" cap="none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1500" b="1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3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10" name="Google Shape;510;g1caeb914498_0_1464"/>
          <p:cNvSpPr/>
          <p:nvPr/>
        </p:nvSpPr>
        <p:spPr>
          <a:xfrm>
            <a:off x="1062250" y="3212775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Pengembangan produk inovasi bersama Mitra/DUDI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1" name="Google Shape;511;g1caeb914498_0_1464"/>
          <p:cNvSpPr/>
          <p:nvPr/>
        </p:nvSpPr>
        <p:spPr>
          <a:xfrm>
            <a:off x="421650" y="4019625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 i="0" u="none" strike="noStrike" cap="none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1500" b="1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4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12" name="Google Shape;512;g1caeb914498_0_1464"/>
          <p:cNvSpPr/>
          <p:nvPr/>
        </p:nvSpPr>
        <p:spPr>
          <a:xfrm>
            <a:off x="1062250" y="4034000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Peningkatan TKDN atau produk substitusi 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import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melalui proses 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Reverse Engineering</a:t>
            </a:r>
            <a:endParaRPr sz="1100" i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3" name="Google Shape;513;g1caeb914498_0_1464"/>
          <p:cNvSpPr txBox="1"/>
          <p:nvPr/>
        </p:nvSpPr>
        <p:spPr>
          <a:xfrm>
            <a:off x="5435925" y="1011425"/>
            <a:ext cx="2312100" cy="377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LUARAN UTAMA</a:t>
            </a:r>
            <a:endParaRPr sz="2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4" name="Google Shape;514;g1caeb914498_0_1464"/>
          <p:cNvSpPr/>
          <p:nvPr/>
        </p:nvSpPr>
        <p:spPr>
          <a:xfrm>
            <a:off x="4676775" y="1429650"/>
            <a:ext cx="3830400" cy="741449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3A9E"/>
              </a:buClr>
              <a:buSzPts val="900"/>
              <a:buFont typeface="Rubik"/>
              <a:buChar char="●"/>
            </a:pP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Kerja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sama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dan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rencana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bisnis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yg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secara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formal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disepakati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oleh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pihak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dalam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komersialisasi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produk</a:t>
            </a:r>
            <a:endParaRPr sz="900" dirty="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A9E"/>
              </a:buClr>
              <a:buSzPts val="900"/>
              <a:buFont typeface="Rubik"/>
              <a:buChar char="●"/>
            </a:pP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Produk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/</a:t>
            </a:r>
            <a:r>
              <a:rPr lang="en" sz="900" i="1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prototype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yg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siap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di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untuk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proses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sertifikasi</a:t>
            </a:r>
            <a:endParaRPr sz="900" dirty="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A9E"/>
              </a:buClr>
              <a:buSzPts val="900"/>
              <a:buFont typeface="Rubik"/>
              <a:buChar char="●"/>
            </a:pP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Bukti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adanya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produk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yg</a:t>
            </a:r>
            <a:r>
              <a:rPr lang="en" sz="900" dirty="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900" dirty="0" err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dipasarkan</a:t>
            </a:r>
            <a:endParaRPr sz="900" dirty="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5" name="Google Shape;515;g1caeb914498_0_1464"/>
          <p:cNvSpPr/>
          <p:nvPr/>
        </p:nvSpPr>
        <p:spPr>
          <a:xfrm>
            <a:off x="4676775" y="2335100"/>
            <a:ext cx="38304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Hasil penelitian terapan yg disetujui (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acceptable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) oleh mitra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6" name="Google Shape;516;g1caeb914498_0_1464"/>
          <p:cNvSpPr/>
          <p:nvPr/>
        </p:nvSpPr>
        <p:spPr>
          <a:xfrm>
            <a:off x="4676775" y="3212775"/>
            <a:ext cx="38304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Purwarupa (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prototype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) produk yg minimal sudah teruji di lingkungan/aplikasi yg sebenarnya</a:t>
            </a:r>
            <a:endParaRPr sz="110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17" name="Google Shape;517;g1caeb914498_0_1464"/>
          <p:cNvSpPr/>
          <p:nvPr/>
        </p:nvSpPr>
        <p:spPr>
          <a:xfrm>
            <a:off x="4676775" y="4034000"/>
            <a:ext cx="38304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Produk substitusi yg telah teruji layak industri dari badan resmi atau lembaga independen dan siap diajukan untuk standarisasi TKDN yg lebih tinggi</a:t>
            </a:r>
            <a:endParaRPr sz="100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518" name="Google Shape;518;g1caeb914498_0_1464"/>
          <p:cNvCxnSpPr>
            <a:cxnSpLocks/>
            <a:stCxn id="506" idx="3"/>
            <a:endCxn id="514" idx="1"/>
          </p:cNvCxnSpPr>
          <p:nvPr/>
        </p:nvCxnSpPr>
        <p:spPr>
          <a:xfrm>
            <a:off x="4196050" y="1800375"/>
            <a:ext cx="480725" cy="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g1caeb914498_0_1464"/>
          <p:cNvCxnSpPr>
            <a:stCxn id="508" idx="3"/>
            <a:endCxn id="515" idx="1"/>
          </p:cNvCxnSpPr>
          <p:nvPr/>
        </p:nvCxnSpPr>
        <p:spPr>
          <a:xfrm>
            <a:off x="4196050" y="2659100"/>
            <a:ext cx="480600" cy="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g1caeb914498_0_1464"/>
          <p:cNvCxnSpPr>
            <a:stCxn id="510" idx="3"/>
            <a:endCxn id="516" idx="1"/>
          </p:cNvCxnSpPr>
          <p:nvPr/>
        </p:nvCxnSpPr>
        <p:spPr>
          <a:xfrm>
            <a:off x="4196050" y="3536775"/>
            <a:ext cx="480600" cy="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g1caeb914498_0_1464"/>
          <p:cNvCxnSpPr>
            <a:stCxn id="512" idx="3"/>
            <a:endCxn id="517" idx="1"/>
          </p:cNvCxnSpPr>
          <p:nvPr/>
        </p:nvCxnSpPr>
        <p:spPr>
          <a:xfrm>
            <a:off x="4196050" y="4358000"/>
            <a:ext cx="480600" cy="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caeb914498_0_1542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27" name="Google Shape;527;g1caeb914498_0_1542"/>
          <p:cNvSpPr txBox="1"/>
          <p:nvPr/>
        </p:nvSpPr>
        <p:spPr>
          <a:xfrm>
            <a:off x="421650" y="1171888"/>
            <a:ext cx="1394400" cy="4080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SKEMA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B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28" name="Google Shape;528;g1caeb914498_0_1542"/>
          <p:cNvSpPr/>
          <p:nvPr/>
        </p:nvSpPr>
        <p:spPr>
          <a:xfrm>
            <a:off x="421650" y="1977825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B1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29" name="Google Shape;529;g1caeb914498_0_1542"/>
          <p:cNvSpPr/>
          <p:nvPr/>
        </p:nvSpPr>
        <p:spPr>
          <a:xfrm>
            <a:off x="1062250" y="1992200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Penyelesaian persoalan yang ada di masyarakat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0" name="Google Shape;530;g1caeb914498_0_1542"/>
          <p:cNvSpPr/>
          <p:nvPr/>
        </p:nvSpPr>
        <p:spPr>
          <a:xfrm>
            <a:off x="421650" y="2855500"/>
            <a:ext cx="530100" cy="648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500" b="1">
                <a:solidFill>
                  <a:srgbClr val="FF99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B2</a:t>
            </a:r>
            <a:endParaRPr sz="1500" b="1" i="0" u="none" strike="noStrike" cap="none">
              <a:solidFill>
                <a:srgbClr val="FF99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31" name="Google Shape;531;g1caeb914498_0_1542"/>
          <p:cNvSpPr/>
          <p:nvPr/>
        </p:nvSpPr>
        <p:spPr>
          <a:xfrm>
            <a:off x="1062250" y="2869875"/>
            <a:ext cx="31338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Penyelesaian persoalan yang ada di instansi pemerintah</a:t>
            </a:r>
            <a:endParaRPr sz="11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2" name="Google Shape;532;g1caeb914498_0_1542"/>
          <p:cNvSpPr txBox="1"/>
          <p:nvPr/>
        </p:nvSpPr>
        <p:spPr>
          <a:xfrm>
            <a:off x="5435925" y="1019500"/>
            <a:ext cx="2312100" cy="377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LUARAN UTAMA</a:t>
            </a:r>
            <a:endParaRPr sz="2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3" name="Google Shape;533;g1caeb914498_0_1542"/>
          <p:cNvSpPr/>
          <p:nvPr/>
        </p:nvSpPr>
        <p:spPr>
          <a:xfrm>
            <a:off x="4857750" y="1992200"/>
            <a:ext cx="3962400" cy="6480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Program inovasi yg telah dilaksanakan dan adanya bukti keefektifan program (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proof of concept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endParaRPr sz="110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34" name="Google Shape;534;g1caeb914498_0_1542"/>
          <p:cNvSpPr/>
          <p:nvPr/>
        </p:nvSpPr>
        <p:spPr>
          <a:xfrm>
            <a:off x="4800600" y="2869875"/>
            <a:ext cx="4019700" cy="892500"/>
          </a:xfrm>
          <a:prstGeom prst="roundRect">
            <a:avLst>
              <a:gd name="adj" fmla="val 16667"/>
            </a:avLst>
          </a:prstGeom>
          <a:solidFill>
            <a:srgbClr val="FFE4C2"/>
          </a:solidFill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Hasil riset kebijakan (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policy brief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), model layanan pemerintah, sistem layanan/tata kerja pemerintah, draf peraturan, standar, dan sejenis yg sudah disetujui (</a:t>
            </a:r>
            <a:r>
              <a:rPr lang="en" sz="1100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approved/endorsed</a:t>
            </a:r>
            <a:r>
              <a:rPr lang="en" sz="1100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) oleh mitra (instansi pemerintah</a:t>
            </a:r>
            <a:endParaRPr sz="1100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535" name="Google Shape;535;g1caeb914498_0_1542"/>
          <p:cNvCxnSpPr>
            <a:stCxn id="529" idx="3"/>
            <a:endCxn id="533" idx="1"/>
          </p:cNvCxnSpPr>
          <p:nvPr/>
        </p:nvCxnSpPr>
        <p:spPr>
          <a:xfrm>
            <a:off x="4196050" y="2316200"/>
            <a:ext cx="661800" cy="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" name="Google Shape;536;g1caeb914498_0_1542"/>
          <p:cNvCxnSpPr>
            <a:stCxn id="531" idx="3"/>
            <a:endCxn id="534" idx="1"/>
          </p:cNvCxnSpPr>
          <p:nvPr/>
        </p:nvCxnSpPr>
        <p:spPr>
          <a:xfrm>
            <a:off x="4196050" y="3193875"/>
            <a:ext cx="604500" cy="122400"/>
          </a:xfrm>
          <a:prstGeom prst="straightConnector1">
            <a:avLst/>
          </a:prstGeom>
          <a:noFill/>
          <a:ln w="19050" cap="flat" cmpd="sng">
            <a:solidFill>
              <a:srgbClr val="263A9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fa8ced14d8_0_0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42" name="Google Shape;542;g1fa8ced14d8_0_0"/>
          <p:cNvSpPr txBox="1"/>
          <p:nvPr/>
        </p:nvSpPr>
        <p:spPr>
          <a:xfrm>
            <a:off x="421650" y="1167688"/>
            <a:ext cx="3048000" cy="377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What are the benefits?</a:t>
            </a:r>
            <a:endParaRPr sz="2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43" name="Google Shape;543;g1fa8ced14d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50" y="1718190"/>
            <a:ext cx="591000" cy="5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1fa8ced14d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650" y="2482590"/>
            <a:ext cx="591000" cy="59099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1fa8ced14d8_0_0"/>
          <p:cNvSpPr/>
          <p:nvPr/>
        </p:nvSpPr>
        <p:spPr>
          <a:xfrm>
            <a:off x="1116125" y="1874800"/>
            <a:ext cx="2998800" cy="2778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FFFF"/>
                </a:solidFill>
              </a:rPr>
              <a:t>Scale-up</a:t>
            </a:r>
            <a:r>
              <a:rPr lang="en" b="1">
                <a:solidFill>
                  <a:srgbClr val="FFFFFF"/>
                </a:solidFill>
              </a:rPr>
              <a:t> bisnis/program/project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546" name="Google Shape;546;g1fa8ced14d8_0_0"/>
          <p:cNvSpPr/>
          <p:nvPr/>
        </p:nvSpPr>
        <p:spPr>
          <a:xfrm>
            <a:off x="1116125" y="2639188"/>
            <a:ext cx="2998800" cy="2778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FFFF"/>
                </a:solidFill>
              </a:rPr>
              <a:t>Cost efficiency</a:t>
            </a:r>
            <a:endParaRPr b="1">
              <a:solidFill>
                <a:srgbClr val="FF9900"/>
              </a:solidFill>
            </a:endParaRPr>
          </a:p>
        </p:txBody>
      </p:sp>
      <p:pic>
        <p:nvPicPr>
          <p:cNvPr id="547" name="Google Shape;547;g1fa8ced14d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650" y="3246966"/>
            <a:ext cx="591000" cy="590993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1fa8ced14d8_0_0"/>
          <p:cNvSpPr/>
          <p:nvPr/>
        </p:nvSpPr>
        <p:spPr>
          <a:xfrm>
            <a:off x="1116125" y="3325271"/>
            <a:ext cx="2998800" cy="4344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Optimalisasi SDM dari kolaborasi dengan Insan Perguruan Tinggi</a:t>
            </a:r>
            <a:endParaRPr sz="1200" b="1">
              <a:solidFill>
                <a:srgbClr val="FF9900"/>
              </a:solidFill>
            </a:endParaRPr>
          </a:p>
        </p:txBody>
      </p:sp>
      <p:pic>
        <p:nvPicPr>
          <p:cNvPr id="549" name="Google Shape;549;g1fa8ced14d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650" y="4011350"/>
            <a:ext cx="591000" cy="5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1fa8ced14d8_0_0"/>
          <p:cNvSpPr/>
          <p:nvPr/>
        </p:nvSpPr>
        <p:spPr>
          <a:xfrm>
            <a:off x="1116125" y="4089646"/>
            <a:ext cx="2998800" cy="4344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Optimalisasi </a:t>
            </a:r>
            <a:r>
              <a:rPr lang="en" sz="1200" b="1" i="1">
                <a:solidFill>
                  <a:srgbClr val="FFFFFF"/>
                </a:solidFill>
              </a:rPr>
              <a:t>Expertise</a:t>
            </a:r>
            <a:r>
              <a:rPr lang="en" sz="1200" b="1">
                <a:solidFill>
                  <a:srgbClr val="FFFFFF"/>
                </a:solidFill>
              </a:rPr>
              <a:t> dan pengetahuan Insan Perguruan Tinggi</a:t>
            </a:r>
            <a:endParaRPr sz="1200" b="1">
              <a:solidFill>
                <a:srgbClr val="FF9900"/>
              </a:solidFill>
            </a:endParaRPr>
          </a:p>
        </p:txBody>
      </p:sp>
      <p:sp>
        <p:nvSpPr>
          <p:cNvPr id="551" name="Google Shape;551;g1fa8ced14d8_0_0"/>
          <p:cNvSpPr/>
          <p:nvPr/>
        </p:nvSpPr>
        <p:spPr>
          <a:xfrm>
            <a:off x="5614325" y="2639200"/>
            <a:ext cx="2998800" cy="10329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96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 b="1">
                <a:solidFill>
                  <a:srgbClr val="FFFFFF"/>
                </a:solidFill>
              </a:rPr>
              <a:t>Research &amp; Development</a:t>
            </a:r>
            <a:endParaRPr sz="1300" b="1">
              <a:solidFill>
                <a:srgbClr val="FFFFFF"/>
              </a:solidFill>
            </a:endParaRPr>
          </a:p>
          <a:p>
            <a:pPr marL="228600" lvl="0" indent="-196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 b="1">
                <a:solidFill>
                  <a:srgbClr val="FFFFFF"/>
                </a:solidFill>
              </a:rPr>
              <a:t>Production</a:t>
            </a:r>
            <a:endParaRPr sz="1300" b="1">
              <a:solidFill>
                <a:srgbClr val="FFFFFF"/>
              </a:solidFill>
            </a:endParaRPr>
          </a:p>
          <a:p>
            <a:pPr marL="228600" lvl="0" indent="-196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 b="1">
                <a:solidFill>
                  <a:srgbClr val="FFFFFF"/>
                </a:solidFill>
              </a:rPr>
              <a:t>CSR</a:t>
            </a:r>
            <a:endParaRPr sz="1300" b="1">
              <a:solidFill>
                <a:srgbClr val="FFFFFF"/>
              </a:solidFill>
            </a:endParaRPr>
          </a:p>
          <a:p>
            <a:pPr marL="228600" lvl="0" indent="-196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 sz="1300" b="1">
                <a:solidFill>
                  <a:srgbClr val="FFFFFF"/>
                </a:solidFill>
              </a:rPr>
              <a:t>Others</a:t>
            </a:r>
            <a:endParaRPr sz="13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FFFF"/>
              </a:solidFill>
            </a:endParaRPr>
          </a:p>
        </p:txBody>
      </p:sp>
      <p:cxnSp>
        <p:nvCxnSpPr>
          <p:cNvPr id="552" name="Google Shape;552;g1fa8ced14d8_0_0"/>
          <p:cNvCxnSpPr>
            <a:stCxn id="545" idx="3"/>
            <a:endCxn id="551" idx="1"/>
          </p:cNvCxnSpPr>
          <p:nvPr/>
        </p:nvCxnSpPr>
        <p:spPr>
          <a:xfrm>
            <a:off x="4114925" y="2013700"/>
            <a:ext cx="1499400" cy="1141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53" name="Google Shape;553;g1fa8ced14d8_0_0"/>
          <p:cNvCxnSpPr>
            <a:stCxn id="546" idx="3"/>
            <a:endCxn id="551" idx="1"/>
          </p:cNvCxnSpPr>
          <p:nvPr/>
        </p:nvCxnSpPr>
        <p:spPr>
          <a:xfrm>
            <a:off x="4114925" y="2778088"/>
            <a:ext cx="1499400" cy="377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54" name="Google Shape;554;g1fa8ced14d8_0_0"/>
          <p:cNvCxnSpPr>
            <a:stCxn id="548" idx="3"/>
            <a:endCxn id="551" idx="1"/>
          </p:cNvCxnSpPr>
          <p:nvPr/>
        </p:nvCxnSpPr>
        <p:spPr>
          <a:xfrm rot="10800000" flipH="1">
            <a:off x="4114925" y="3155771"/>
            <a:ext cx="1499400" cy="386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55" name="Google Shape;555;g1fa8ced14d8_0_0"/>
          <p:cNvCxnSpPr>
            <a:stCxn id="550" idx="3"/>
            <a:endCxn id="551" idx="1"/>
          </p:cNvCxnSpPr>
          <p:nvPr/>
        </p:nvCxnSpPr>
        <p:spPr>
          <a:xfrm rot="10800000" flipH="1">
            <a:off x="4114925" y="3155746"/>
            <a:ext cx="1499400" cy="11511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caeb914498_0_1468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61" name="Google Shape;561;g1caeb914498_0_14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575" y="2057375"/>
            <a:ext cx="1129850" cy="11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1caeb914498_0_14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0375" y="2057375"/>
            <a:ext cx="1129850" cy="11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1caeb914498_0_14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93" y="2209775"/>
            <a:ext cx="936632" cy="100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1caeb914498_0_14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1692" y="2057375"/>
            <a:ext cx="1129850" cy="11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1caeb914498_0_14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99775" y="2057375"/>
            <a:ext cx="1168625" cy="11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g1caeb914498_0_1468"/>
          <p:cNvSpPr txBox="1"/>
          <p:nvPr/>
        </p:nvSpPr>
        <p:spPr>
          <a:xfrm>
            <a:off x="533400" y="3247234"/>
            <a:ext cx="1113300" cy="5247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Evaluasi Administratif</a:t>
            </a:r>
            <a:endParaRPr sz="1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7" name="Google Shape;567;g1caeb914498_0_1468"/>
          <p:cNvSpPr txBox="1"/>
          <p:nvPr/>
        </p:nvSpPr>
        <p:spPr>
          <a:xfrm>
            <a:off x="2153750" y="3226000"/>
            <a:ext cx="1343100" cy="591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Pitching </a:t>
            </a:r>
            <a:b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(Proposal Awal)</a:t>
            </a:r>
            <a:endParaRPr sz="10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8" name="Google Shape;568;g1caeb914498_0_1468"/>
          <p:cNvSpPr txBox="1"/>
          <p:nvPr/>
        </p:nvSpPr>
        <p:spPr>
          <a:xfrm>
            <a:off x="3808500" y="3226000"/>
            <a:ext cx="1428000" cy="591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Evaluasi administratif (Proposal lengkap)</a:t>
            </a:r>
            <a:endParaRPr sz="1000" b="1" u="none" strike="noStrike" cap="none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9" name="Google Shape;569;g1caeb914498_0_1468"/>
          <p:cNvSpPr txBox="1"/>
          <p:nvPr/>
        </p:nvSpPr>
        <p:spPr>
          <a:xfrm>
            <a:off x="5494425" y="3226000"/>
            <a:ext cx="1428000" cy="591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Evaluasi </a:t>
            </a:r>
            <a:b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Proposal lengkap</a:t>
            </a:r>
            <a:endParaRPr sz="1000" b="1" u="none" strike="noStrike" cap="none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0" name="Google Shape;570;g1caeb914498_0_1468"/>
          <p:cNvSpPr txBox="1"/>
          <p:nvPr/>
        </p:nvSpPr>
        <p:spPr>
          <a:xfrm>
            <a:off x="7170088" y="3226000"/>
            <a:ext cx="1428000" cy="591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10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Verifikasi Kelayakan program dan anggaran</a:t>
            </a:r>
            <a:endParaRPr sz="1000" b="1" u="none" strike="noStrike" cap="none">
              <a:solidFill>
                <a:srgbClr val="263A9E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1" name="Google Shape;571;g1caeb914498_0_1468"/>
          <p:cNvSpPr/>
          <p:nvPr/>
        </p:nvSpPr>
        <p:spPr>
          <a:xfrm>
            <a:off x="1828800" y="2752725"/>
            <a:ext cx="248700" cy="238200"/>
          </a:xfrm>
          <a:prstGeom prst="homePlate">
            <a:avLst>
              <a:gd name="adj" fmla="val 50000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1caeb914498_0_1468"/>
          <p:cNvSpPr/>
          <p:nvPr/>
        </p:nvSpPr>
        <p:spPr>
          <a:xfrm>
            <a:off x="3549550" y="2752725"/>
            <a:ext cx="248700" cy="238200"/>
          </a:xfrm>
          <a:prstGeom prst="homePlate">
            <a:avLst>
              <a:gd name="adj" fmla="val 50000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1caeb914498_0_1468"/>
          <p:cNvSpPr/>
          <p:nvPr/>
        </p:nvSpPr>
        <p:spPr>
          <a:xfrm>
            <a:off x="5275213" y="2752725"/>
            <a:ext cx="248700" cy="238200"/>
          </a:xfrm>
          <a:prstGeom prst="homePlate">
            <a:avLst>
              <a:gd name="adj" fmla="val 50000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1caeb914498_0_1468"/>
          <p:cNvSpPr/>
          <p:nvPr/>
        </p:nvSpPr>
        <p:spPr>
          <a:xfrm>
            <a:off x="6946300" y="2752725"/>
            <a:ext cx="248700" cy="238200"/>
          </a:xfrm>
          <a:prstGeom prst="homePlate">
            <a:avLst>
              <a:gd name="adj" fmla="val 50000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1caeb914498_0_1468"/>
          <p:cNvSpPr txBox="1"/>
          <p:nvPr/>
        </p:nvSpPr>
        <p:spPr>
          <a:xfrm>
            <a:off x="1311450" y="1321513"/>
            <a:ext cx="6422100" cy="4080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ubik ExtraBold"/>
              <a:buNone/>
            </a:pPr>
            <a:r>
              <a:rPr lang="en" sz="2200" b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MEKANISME SELEKSI </a:t>
            </a:r>
            <a:r>
              <a:rPr lang="en" sz="2200" b="1" i="1">
                <a:solidFill>
                  <a:srgbClr val="263A9E"/>
                </a:solidFill>
                <a:latin typeface="Rubik"/>
                <a:ea typeface="Rubik"/>
                <a:cs typeface="Rubik"/>
                <a:sym typeface="Rubik"/>
              </a:rPr>
              <a:t>MATCHING FUND </a:t>
            </a:r>
            <a:r>
              <a:rPr lang="en" sz="2200" b="1">
                <a:solidFill>
                  <a:srgbClr val="FF9900"/>
                </a:solidFill>
                <a:latin typeface="Rubik"/>
                <a:ea typeface="Rubik"/>
                <a:cs typeface="Rubik"/>
                <a:sym typeface="Rubik"/>
              </a:rPr>
              <a:t>2023</a:t>
            </a:r>
            <a:endParaRPr sz="2200" b="1" u="none" strike="noStrike" cap="none">
              <a:solidFill>
                <a:srgbClr val="FF99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caeb914498_0_1579"/>
          <p:cNvSpPr/>
          <p:nvPr/>
        </p:nvSpPr>
        <p:spPr>
          <a:xfrm>
            <a:off x="2104950" y="2773150"/>
            <a:ext cx="4934100" cy="591000"/>
          </a:xfrm>
          <a:prstGeom prst="roundRect">
            <a:avLst>
              <a:gd name="adj" fmla="val 16667"/>
            </a:avLst>
          </a:prstGeom>
          <a:solidFill>
            <a:srgbClr val="263A9E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g1caeb914498_0_1579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82" name="Google Shape;582;g1caeb914498_0_1579"/>
          <p:cNvPicPr preferRelativeResize="0"/>
          <p:nvPr/>
        </p:nvPicPr>
        <p:blipFill rotWithShape="1">
          <a:blip r:embed="rId4">
            <a:alphaModFix/>
          </a:blip>
          <a:srcRect t="48197"/>
          <a:stretch/>
        </p:blipFill>
        <p:spPr>
          <a:xfrm>
            <a:off x="2351825" y="2782675"/>
            <a:ext cx="4516400" cy="5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1caeb914498_0_1579"/>
          <p:cNvSpPr txBox="1"/>
          <p:nvPr/>
        </p:nvSpPr>
        <p:spPr>
          <a:xfrm>
            <a:off x="903300" y="1412425"/>
            <a:ext cx="7337400" cy="1610700"/>
          </a:xfrm>
          <a:prstGeom prst="rect">
            <a:avLst/>
          </a:prstGeom>
          <a:noFill/>
          <a:ln>
            <a:noFill/>
          </a:ln>
          <a:effectLst>
            <a:outerShdw blurRad="328613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63A9E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SEGERA </a:t>
            </a:r>
            <a:r>
              <a:rPr lang="en" sz="2100">
                <a:solidFill>
                  <a:srgbClr val="FF990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DAFTARKAN DIRI</a:t>
            </a:r>
            <a:r>
              <a:rPr lang="en" sz="2100">
                <a:solidFill>
                  <a:srgbClr val="263A9E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ANDA DAN AJUKAN </a:t>
            </a:r>
            <a:r>
              <a:rPr lang="en" sz="2100">
                <a:solidFill>
                  <a:srgbClr val="FF990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PROPOSAL MATCHING FUND</a:t>
            </a:r>
            <a:r>
              <a:rPr lang="en" sz="2100">
                <a:solidFill>
                  <a:srgbClr val="263A9E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ANDA!!</a:t>
            </a:r>
            <a:endParaRPr sz="2100">
              <a:solidFill>
                <a:srgbClr val="263A9E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fa8ced14d8_0_35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9" name="Google Shape;589;g1fa8ced14d8_0_35"/>
          <p:cNvSpPr txBox="1"/>
          <p:nvPr/>
        </p:nvSpPr>
        <p:spPr>
          <a:xfrm>
            <a:off x="5324425" y="3558700"/>
            <a:ext cx="2399100" cy="431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Hubungi kami melalui e-mail </a:t>
            </a:r>
            <a:r>
              <a:rPr lang="en" b="1">
                <a:solidFill>
                  <a:srgbClr val="263A9E"/>
                </a:solidFill>
              </a:rPr>
              <a:t>info@kedaireka.id</a:t>
            </a:r>
            <a:endParaRPr b="1">
              <a:solidFill>
                <a:srgbClr val="263A9E"/>
              </a:solidFill>
            </a:endParaRPr>
          </a:p>
        </p:txBody>
      </p:sp>
      <p:pic>
        <p:nvPicPr>
          <p:cNvPr id="590" name="Google Shape;590;g1fa8ced14d8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3188" y="1718350"/>
            <a:ext cx="1081570" cy="111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1fa8ced14d8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7226" y="2015289"/>
            <a:ext cx="2399252" cy="11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1fa8ced14d8_0_35"/>
          <p:cNvSpPr txBox="1"/>
          <p:nvPr/>
        </p:nvSpPr>
        <p:spPr>
          <a:xfrm>
            <a:off x="5425325" y="2831275"/>
            <a:ext cx="227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Ekosistem Kedaireka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593" name="Google Shape;593;g1fa8ced14d8_0_35"/>
          <p:cNvSpPr txBox="1"/>
          <p:nvPr/>
        </p:nvSpPr>
        <p:spPr>
          <a:xfrm>
            <a:off x="697450" y="3558700"/>
            <a:ext cx="3238800" cy="431100"/>
          </a:xfrm>
          <a:prstGeom prst="rect">
            <a:avLst/>
          </a:prstGeom>
          <a:noFill/>
          <a:ln w="9525" cap="flat" cmpd="sng">
            <a:solidFill>
              <a:srgbClr val="263A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Hubungi kami melalui e-mail </a:t>
            </a:r>
            <a:r>
              <a:rPr lang="en" b="1">
                <a:solidFill>
                  <a:srgbClr val="263A9E"/>
                </a:solidFill>
              </a:rPr>
              <a:t>matchingfund@kemendikbud.go.id</a:t>
            </a:r>
            <a:endParaRPr b="1">
              <a:solidFill>
                <a:srgbClr val="263A9E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1caeb914498_0_17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5944" y="1200599"/>
            <a:ext cx="3113863" cy="311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1caeb914498_0_17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327" y="3639392"/>
            <a:ext cx="1172210" cy="117221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1caeb914498_0_1704"/>
          <p:cNvSpPr txBox="1"/>
          <p:nvPr/>
        </p:nvSpPr>
        <p:spPr>
          <a:xfrm>
            <a:off x="1655850" y="2125350"/>
            <a:ext cx="5832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Terima Kasih </a:t>
            </a:r>
            <a:endParaRPr sz="37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1" name="Google Shape;601;g1caeb914498_0_170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caeb914498_0_2482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07" name="Google Shape;607;g1caeb914498_0_2482"/>
          <p:cNvPicPr preferRelativeResize="0"/>
          <p:nvPr/>
        </p:nvPicPr>
        <p:blipFill rotWithShape="1">
          <a:blip r:embed="rId4">
            <a:alphaModFix/>
          </a:blip>
          <a:srcRect b="66339"/>
          <a:stretch/>
        </p:blipFill>
        <p:spPr>
          <a:xfrm>
            <a:off x="273275" y="1381125"/>
            <a:ext cx="5576351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1caeb914498_0_2482"/>
          <p:cNvSpPr/>
          <p:nvPr/>
        </p:nvSpPr>
        <p:spPr>
          <a:xfrm>
            <a:off x="6099325" y="2384525"/>
            <a:ext cx="2559000" cy="968400"/>
          </a:xfrm>
          <a:prstGeom prst="rect">
            <a:avLst/>
          </a:prstGeom>
          <a:solidFill>
            <a:srgbClr val="263A9E"/>
          </a:solidFill>
          <a:ln>
            <a:noFill/>
          </a:ln>
        </p:spPr>
        <p:txBody>
          <a:bodyPr spcFirstLastPara="1" wrap="square" lIns="144000" tIns="91425" rIns="144000" bIns="91425" anchor="ctr" anchorCtr="0">
            <a:noAutofit/>
          </a:bodyPr>
          <a:lstStyle/>
          <a:p>
            <a:pPr marL="9525" marR="0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i="0" u="none" strike="noStrike" cap="none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Tampilan laman depan Kedaireka.id</a:t>
            </a:r>
            <a:endParaRPr sz="1600" i="0" u="none" strike="noStrike" cap="none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caeb914498_0_1764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14" name="Google Shape;614;g1caeb914498_0_1764"/>
          <p:cNvPicPr preferRelativeResize="0"/>
          <p:nvPr/>
        </p:nvPicPr>
        <p:blipFill rotWithShape="1">
          <a:blip r:embed="rId4">
            <a:alphaModFix/>
          </a:blip>
          <a:srcRect t="33651" b="34055"/>
          <a:stretch/>
        </p:blipFill>
        <p:spPr>
          <a:xfrm>
            <a:off x="255450" y="1295400"/>
            <a:ext cx="43165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1caeb914498_0_1764"/>
          <p:cNvPicPr preferRelativeResize="0"/>
          <p:nvPr/>
        </p:nvPicPr>
        <p:blipFill rotWithShape="1">
          <a:blip r:embed="rId4">
            <a:alphaModFix/>
          </a:blip>
          <a:srcRect t="65513" b="903"/>
          <a:stretch/>
        </p:blipFill>
        <p:spPr>
          <a:xfrm>
            <a:off x="4654775" y="1247775"/>
            <a:ext cx="431655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1caeb914498_0_1764"/>
          <p:cNvSpPr/>
          <p:nvPr/>
        </p:nvSpPr>
        <p:spPr>
          <a:xfrm>
            <a:off x="305475" y="3851375"/>
            <a:ext cx="4923900" cy="591000"/>
          </a:xfrm>
          <a:prstGeom prst="rect">
            <a:avLst/>
          </a:prstGeom>
          <a:solidFill>
            <a:srgbClr val="263A9E"/>
          </a:solidFill>
          <a:ln>
            <a:noFill/>
          </a:ln>
        </p:spPr>
        <p:txBody>
          <a:bodyPr spcFirstLastPara="1" wrap="square" lIns="144000" tIns="91425" rIns="144000" bIns="91425" anchor="ctr" anchorCtr="0">
            <a:noAutofit/>
          </a:bodyPr>
          <a:lstStyle/>
          <a:p>
            <a:pPr marL="9525" marR="0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i="0" u="none" strike="noStrike" cap="none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Tampilan laman pendaftaran Kedaireka.id</a:t>
            </a:r>
            <a:endParaRPr sz="1600" i="0" u="none" strike="noStrike" cap="none">
              <a:solidFill>
                <a:srgbClr val="FFFFFF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8725" y="2098280"/>
            <a:ext cx="1289817" cy="7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525" y="2346954"/>
            <a:ext cx="1992400" cy="5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042" y="3716393"/>
            <a:ext cx="1916191" cy="6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 rotWithShape="1">
          <a:blip r:embed="rId6">
            <a:alphaModFix/>
          </a:blip>
          <a:srcRect t="48095"/>
          <a:stretch/>
        </p:blipFill>
        <p:spPr>
          <a:xfrm>
            <a:off x="3533363" y="1077000"/>
            <a:ext cx="2077286" cy="7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329" y="2036251"/>
            <a:ext cx="1451737" cy="90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8421" y="3519727"/>
            <a:ext cx="1653524" cy="63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9819" y="3323093"/>
            <a:ext cx="1407636" cy="103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94042" y="2116037"/>
            <a:ext cx="1820396" cy="84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0600" y="3246916"/>
            <a:ext cx="1289825" cy="120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9FA86-DF64-FE78-73C7-4FB56D65D9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41194"/>
            <a:ext cx="9144000" cy="8708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caeb914498_0_2498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22" name="Google Shape;622;g1caeb914498_0_24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00" y="1019175"/>
            <a:ext cx="3612926" cy="3662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1caeb914498_0_2498"/>
          <p:cNvSpPr/>
          <p:nvPr/>
        </p:nvSpPr>
        <p:spPr>
          <a:xfrm>
            <a:off x="5286375" y="2114550"/>
            <a:ext cx="2743500" cy="1070400"/>
          </a:xfrm>
          <a:prstGeom prst="rect">
            <a:avLst/>
          </a:prstGeom>
          <a:solidFill>
            <a:srgbClr val="263A9E"/>
          </a:solidFill>
          <a:ln>
            <a:noFill/>
          </a:ln>
        </p:spPr>
        <p:txBody>
          <a:bodyPr spcFirstLastPara="1" wrap="square" lIns="144000" tIns="91425" rIns="144000" bIns="91425" anchor="ctr" anchorCtr="0">
            <a:noAutofit/>
          </a:bodyPr>
          <a:lstStyle/>
          <a:p>
            <a:pPr marL="9525" marR="0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i="0" u="none" strike="noStrike" cap="none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Tampilan laman </a:t>
            </a:r>
            <a:r>
              <a:rPr lang="en" sz="160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registrasi akun kedaireka.id</a:t>
            </a:r>
            <a:endParaRPr sz="1600" i="0" u="none" strike="noStrike" cap="none">
              <a:solidFill>
                <a:srgbClr val="FFFFFF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caeb914498_0_250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9" name="Google Shape;629;g1caeb914498_0_2507"/>
          <p:cNvSpPr/>
          <p:nvPr/>
        </p:nvSpPr>
        <p:spPr>
          <a:xfrm>
            <a:off x="5286375" y="2114550"/>
            <a:ext cx="3362400" cy="1076400"/>
          </a:xfrm>
          <a:prstGeom prst="rect">
            <a:avLst/>
          </a:prstGeom>
          <a:solidFill>
            <a:srgbClr val="263A9E"/>
          </a:solidFill>
          <a:ln>
            <a:noFill/>
          </a:ln>
        </p:spPr>
        <p:txBody>
          <a:bodyPr spcFirstLastPara="1" wrap="square" lIns="144000" tIns="91425" rIns="144000" bIns="91425" anchor="ctr" anchorCtr="0">
            <a:noAutofit/>
          </a:bodyPr>
          <a:lstStyle/>
          <a:p>
            <a:pPr marL="9525" marR="0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Tampilan laman </a:t>
            </a:r>
            <a:r>
              <a:rPr lang="en" sz="150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lengkapi data diri setelah verifikasi akun melalui email yang telah didaftarkan</a:t>
            </a:r>
            <a:endParaRPr sz="1500" i="0" u="none" strike="noStrike" cap="none">
              <a:solidFill>
                <a:srgbClr val="FFFFFF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grpSp>
        <p:nvGrpSpPr>
          <p:cNvPr id="630" name="Google Shape;630;g1caeb914498_0_2507"/>
          <p:cNvGrpSpPr/>
          <p:nvPr/>
        </p:nvGrpSpPr>
        <p:grpSpPr>
          <a:xfrm>
            <a:off x="347330" y="921487"/>
            <a:ext cx="4557822" cy="3972151"/>
            <a:chOff x="347330" y="921487"/>
            <a:chExt cx="4557822" cy="3972151"/>
          </a:xfrm>
        </p:grpSpPr>
        <p:pic>
          <p:nvPicPr>
            <p:cNvPr id="631" name="Google Shape;631;g1caeb914498_0_2507"/>
            <p:cNvPicPr preferRelativeResize="0"/>
            <p:nvPr/>
          </p:nvPicPr>
          <p:blipFill rotWithShape="1">
            <a:blip r:embed="rId4">
              <a:alphaModFix/>
            </a:blip>
            <a:srcRect t="10650"/>
            <a:stretch/>
          </p:blipFill>
          <p:spPr>
            <a:xfrm>
              <a:off x="347330" y="921487"/>
              <a:ext cx="4557822" cy="3972151"/>
            </a:xfrm>
            <a:prstGeom prst="rect">
              <a:avLst/>
            </a:prstGeom>
            <a:noFill/>
            <a:ln w="9525" cap="flat" cmpd="sng">
              <a:solidFill>
                <a:srgbClr val="4285F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32" name="Google Shape;632;g1caeb914498_0_2507"/>
            <p:cNvSpPr txBox="1"/>
            <p:nvPr/>
          </p:nvSpPr>
          <p:spPr>
            <a:xfrm>
              <a:off x="1076325" y="3829050"/>
              <a:ext cx="2847900" cy="21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ebcd88f57e_0_0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FF22D8-F752-7BFD-2D8E-B88D7538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1" y="1665917"/>
            <a:ext cx="5058695" cy="307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12A8A-73CB-C625-0729-C0BB0928938C}"/>
              </a:ext>
            </a:extLst>
          </p:cNvPr>
          <p:cNvSpPr txBox="1"/>
          <p:nvPr/>
        </p:nvSpPr>
        <p:spPr>
          <a:xfrm>
            <a:off x="1797276" y="1142697"/>
            <a:ext cx="6220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Daftarkan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1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diri</a:t>
            </a:r>
            <a:r>
              <a:rPr lang="en-ID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1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anda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&amp; </a:t>
            </a:r>
            <a:r>
              <a:rPr lang="en-ID" sz="1400" b="1" i="0" u="none" strike="noStrike" dirty="0" err="1">
                <a:solidFill>
                  <a:srgbClr val="CC0000"/>
                </a:solidFill>
                <a:effectLst/>
                <a:latin typeface="Montserrat" pitchFamily="2" charset="77"/>
              </a:rPr>
              <a:t>mitra</a:t>
            </a:r>
            <a:r>
              <a:rPr lang="en-ID" sz="1400" b="1" i="0" u="none" strike="noStrike" dirty="0">
                <a:solidFill>
                  <a:srgbClr val="CC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1" i="0" u="none" strike="noStrike" dirty="0" err="1">
                <a:solidFill>
                  <a:srgbClr val="CC0000"/>
                </a:solidFill>
                <a:effectLst/>
                <a:latin typeface="Montserrat" pitchFamily="2" charset="77"/>
              </a:rPr>
              <a:t>anda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kedalam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www.kedaireka.id</a:t>
            </a:r>
            <a:br>
              <a:rPr lang="en-ID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051CA-1BE5-2F75-2E46-9189153ABDA7}"/>
              </a:ext>
            </a:extLst>
          </p:cNvPr>
          <p:cNvSpPr txBox="1"/>
          <p:nvPr/>
        </p:nvSpPr>
        <p:spPr>
          <a:xfrm>
            <a:off x="4572000" y="2355572"/>
            <a:ext cx="45720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Anda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dapat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mendaftarkan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diri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anda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dengan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klik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tombol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“Daftar </a:t>
            </a:r>
            <a:r>
              <a:rPr lang="en-ID" sz="1400" b="1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disini</a:t>
            </a:r>
            <a:r>
              <a:rPr lang="en-ID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”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, dan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ikuti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petujuk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selanjutnya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.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Lakukan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1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konfirmasi</a:t>
            </a:r>
            <a:r>
              <a:rPr lang="en-ID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* 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pada email yang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telah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anda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daftarkan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.</a:t>
            </a:r>
            <a:r>
              <a:rPr lang="en-ID" sz="1400" b="1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 </a:t>
            </a:r>
            <a:endParaRPr lang="en-ID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n-ID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D" sz="1000" b="0" i="0" u="none" strike="noStrike" dirty="0">
                <a:solidFill>
                  <a:srgbClr val="595959"/>
                </a:solidFill>
                <a:effectLst/>
                <a:latin typeface="Montserrat" pitchFamily="2" charset="77"/>
              </a:rPr>
              <a:t>(*Cek pada </a:t>
            </a:r>
            <a:r>
              <a:rPr lang="en-ID" sz="1000" b="1" i="0" u="none" strike="noStrike" dirty="0">
                <a:solidFill>
                  <a:srgbClr val="595959"/>
                </a:solidFill>
                <a:effectLst/>
                <a:latin typeface="Montserrat" pitchFamily="2" charset="77"/>
              </a:rPr>
              <a:t>Inbox dan/</a:t>
            </a:r>
            <a:r>
              <a:rPr lang="en-ID" sz="1000" b="1" i="0" u="none" strike="noStrike" dirty="0" err="1">
                <a:solidFill>
                  <a:srgbClr val="595959"/>
                </a:solidFill>
                <a:effectLst/>
                <a:latin typeface="Montserrat" pitchFamily="2" charset="77"/>
              </a:rPr>
              <a:t>atau</a:t>
            </a:r>
            <a:r>
              <a:rPr lang="en-ID" sz="1000" b="1" i="0" u="none" strike="noStrike" dirty="0">
                <a:solidFill>
                  <a:srgbClr val="595959"/>
                </a:solidFill>
                <a:effectLst/>
                <a:latin typeface="Montserrat" pitchFamily="2" charset="77"/>
              </a:rPr>
              <a:t> Spam</a:t>
            </a:r>
            <a:r>
              <a:rPr lang="en-ID" sz="1000" b="0" i="0" u="none" strike="noStrike" dirty="0">
                <a:solidFill>
                  <a:srgbClr val="595959"/>
                </a:solidFill>
                <a:effectLst/>
                <a:latin typeface="Montserrat" pitchFamily="2" charset="77"/>
              </a:rPr>
              <a:t>)</a:t>
            </a:r>
            <a:endParaRPr lang="en-ID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n-ID" dirty="0"/>
            </a:br>
            <a:br>
              <a:rPr lang="en-ID" dirty="0"/>
            </a:b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63D5F-0D93-9DF4-A3F3-E172CF90B3D6}"/>
              </a:ext>
            </a:extLst>
          </p:cNvPr>
          <p:cNvCxnSpPr>
            <a:cxnSpLocks/>
          </p:cNvCxnSpPr>
          <p:nvPr/>
        </p:nvCxnSpPr>
        <p:spPr>
          <a:xfrm flipH="1">
            <a:off x="3071973" y="3278813"/>
            <a:ext cx="1541123" cy="1282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8" name="Google Shape;638;g1caeb914498_0_2537"/>
          <p:cNvSpPr/>
          <p:nvPr/>
        </p:nvSpPr>
        <p:spPr>
          <a:xfrm>
            <a:off x="5286375" y="2114550"/>
            <a:ext cx="3362400" cy="904800"/>
          </a:xfrm>
          <a:prstGeom prst="rect">
            <a:avLst/>
          </a:prstGeom>
          <a:solidFill>
            <a:srgbClr val="263A9E"/>
          </a:solidFill>
          <a:ln>
            <a:noFill/>
          </a:ln>
        </p:spPr>
        <p:txBody>
          <a:bodyPr spcFirstLastPara="1" wrap="square" lIns="144000" tIns="91425" rIns="144000" bIns="91425" anchor="ctr" anchorCtr="0">
            <a:noAutofit/>
          </a:bodyPr>
          <a:lstStyle/>
          <a:p>
            <a:pPr marL="9525" marR="0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Tampilan laman </a:t>
            </a:r>
            <a:r>
              <a:rPr lang="en" sz="150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depan Mitra/DUDI</a:t>
            </a:r>
            <a:endParaRPr sz="1500" i="0" u="none" strike="noStrike" cap="none">
              <a:solidFill>
                <a:srgbClr val="FFFFFF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639" name="Google Shape;639;g1caeb914498_0_2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25" y="1228725"/>
            <a:ext cx="4739348" cy="30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A4B95B-1A79-66CB-76F8-7F4BB0C7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1" y="1415113"/>
            <a:ext cx="4332468" cy="29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0052F51-FD30-3D5C-1747-1B81FCAE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9" y="1415113"/>
            <a:ext cx="4332468" cy="29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500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8DEFA8-40EF-C204-B114-5FB4B4B6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" y="1090917"/>
            <a:ext cx="4599065" cy="328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CF03899F-8A52-BE43-D61F-F0AB8157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5" y="1090917"/>
            <a:ext cx="4599065" cy="328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96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46E176-7089-73D7-533F-AC68CFBC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87" y="973746"/>
            <a:ext cx="5224626" cy="37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90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BD6FEF4-2840-9F9A-E660-3D4EBD7D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7" y="1004530"/>
            <a:ext cx="6386286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64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aeb914498_0_2537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53C05569-7FCB-C7DF-2813-04EB0DFE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23" y="1069844"/>
            <a:ext cx="6341154" cy="35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74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944" y="1200599"/>
            <a:ext cx="3113863" cy="311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27" y="3639392"/>
            <a:ext cx="1172210" cy="117221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7"/>
          <p:cNvSpPr txBox="1"/>
          <p:nvPr/>
        </p:nvSpPr>
        <p:spPr>
          <a:xfrm>
            <a:off x="1655850" y="2125350"/>
            <a:ext cx="5832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 err="1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Terima</a:t>
            </a:r>
            <a:r>
              <a:rPr lang="en" sz="4600" dirty="0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Kasih </a:t>
            </a:r>
            <a:endParaRPr sz="3700" i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caeb914498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727" y="1679079"/>
            <a:ext cx="3508552" cy="16274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caeb914498_0_5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aeb914498_0_195"/>
          <p:cNvSpPr txBox="1"/>
          <p:nvPr/>
        </p:nvSpPr>
        <p:spPr>
          <a:xfrm>
            <a:off x="1675650" y="2414079"/>
            <a:ext cx="5792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253E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Program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pendanaan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Direktorat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Jenderal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Pendidikan Tinggi,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Riset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, dan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Teknologi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melibatkan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insan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perguruan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tinggi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dan Dunia Usaha Dunia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Industri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(DUDI)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bersama-sama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terlibat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menjawab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tantangan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dunia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industri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serta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membentuk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ekosistem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Merdeka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Belajar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 b="1" dirty="0">
              <a:solidFill>
                <a:srgbClr val="253E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dirty="0">
              <a:solidFill>
                <a:srgbClr val="253E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Kedaireka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Matching Fund di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tahun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2021 dan 2022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mengusung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lima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tema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prioritas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terdiri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Ekonomi Hijau, Ekonomi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Biru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, Ekonomi Digital,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Kemandirian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Kesehatan dan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Pariwisata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Selain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itu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dibuka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juga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tema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umum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luar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dari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5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isu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prioritas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 b="1" dirty="0" err="1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tersebut</a:t>
            </a:r>
            <a:r>
              <a:rPr lang="en" sz="1100" b="1" dirty="0">
                <a:solidFill>
                  <a:srgbClr val="253E9C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 b="1" dirty="0">
              <a:solidFill>
                <a:srgbClr val="253E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g1caeb914498_0_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727" y="993279"/>
            <a:ext cx="3508552" cy="162749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1caeb914498_0_195"/>
          <p:cNvSpPr txBox="1"/>
          <p:nvPr/>
        </p:nvSpPr>
        <p:spPr>
          <a:xfrm>
            <a:off x="825726" y="250245"/>
            <a:ext cx="1943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Kementerian Pendidikan,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Kebudayaan, Riset, dan Teknologi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Republik Indonesia</a:t>
            </a:r>
            <a:endParaRPr sz="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caeb914498_0_1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caeb914498_0_1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caeb914498_0_1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caeb914498_0_1178"/>
          <p:cNvSpPr txBox="1"/>
          <p:nvPr/>
        </p:nvSpPr>
        <p:spPr>
          <a:xfrm>
            <a:off x="3133725" y="3629025"/>
            <a:ext cx="838200" cy="209700"/>
          </a:xfrm>
          <a:prstGeom prst="rect">
            <a:avLst/>
          </a:prstGeom>
          <a:solidFill>
            <a:srgbClr val="FFE4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263A9E"/>
                </a:solidFill>
              </a:rPr>
              <a:t>38.183</a:t>
            </a:r>
            <a:endParaRPr sz="1300" b="1">
              <a:solidFill>
                <a:srgbClr val="263A9E"/>
              </a:solidFill>
            </a:endParaRPr>
          </a:p>
        </p:txBody>
      </p:sp>
      <p:sp>
        <p:nvSpPr>
          <p:cNvPr id="185" name="Google Shape;185;g1caeb914498_0_1178"/>
          <p:cNvSpPr txBox="1"/>
          <p:nvPr/>
        </p:nvSpPr>
        <p:spPr>
          <a:xfrm>
            <a:off x="5181600" y="3629025"/>
            <a:ext cx="838200" cy="209700"/>
          </a:xfrm>
          <a:prstGeom prst="rect">
            <a:avLst/>
          </a:prstGeom>
          <a:solidFill>
            <a:srgbClr val="FFE4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263A9E"/>
                </a:solidFill>
              </a:rPr>
              <a:t>10.342</a:t>
            </a:r>
            <a:endParaRPr sz="1300" b="1">
              <a:solidFill>
                <a:srgbClr val="263A9E"/>
              </a:solidFill>
            </a:endParaRPr>
          </a:p>
        </p:txBody>
      </p:sp>
      <p:sp>
        <p:nvSpPr>
          <p:cNvPr id="186" name="Google Shape;186;g1caeb914498_0_1178"/>
          <p:cNvSpPr txBox="1"/>
          <p:nvPr/>
        </p:nvSpPr>
        <p:spPr>
          <a:xfrm>
            <a:off x="3057525" y="4191000"/>
            <a:ext cx="838200" cy="209700"/>
          </a:xfrm>
          <a:prstGeom prst="rect">
            <a:avLst/>
          </a:prstGeom>
          <a:solidFill>
            <a:srgbClr val="2845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</a:rPr>
              <a:t>8652</a:t>
            </a:r>
            <a:endParaRPr sz="1300" b="1">
              <a:solidFill>
                <a:schemeClr val="lt1"/>
              </a:solidFill>
            </a:endParaRPr>
          </a:p>
        </p:txBody>
      </p:sp>
      <p:sp>
        <p:nvSpPr>
          <p:cNvPr id="187" name="Google Shape;187;g1caeb914498_0_1178"/>
          <p:cNvSpPr txBox="1"/>
          <p:nvPr/>
        </p:nvSpPr>
        <p:spPr>
          <a:xfrm>
            <a:off x="5457825" y="4191000"/>
            <a:ext cx="733200" cy="209700"/>
          </a:xfrm>
          <a:prstGeom prst="rect">
            <a:avLst/>
          </a:prstGeom>
          <a:solidFill>
            <a:srgbClr val="2845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</a:rPr>
              <a:t>4529</a:t>
            </a:r>
            <a:endParaRPr sz="1300" b="1">
              <a:solidFill>
                <a:schemeClr val="lt1"/>
              </a:solidFill>
            </a:endParaRPr>
          </a:p>
        </p:txBody>
      </p:sp>
      <p:grpSp>
        <p:nvGrpSpPr>
          <p:cNvPr id="188" name="Google Shape;188;g1caeb914498_0_1178"/>
          <p:cNvGrpSpPr/>
          <p:nvPr/>
        </p:nvGrpSpPr>
        <p:grpSpPr>
          <a:xfrm>
            <a:off x="4028325" y="3645325"/>
            <a:ext cx="620019" cy="177075"/>
            <a:chOff x="-3807915" y="643233"/>
            <a:chExt cx="663547" cy="236100"/>
          </a:xfrm>
        </p:grpSpPr>
        <p:sp>
          <p:nvSpPr>
            <p:cNvPr id="189" name="Google Shape;189;g1caeb914498_0_1178"/>
            <p:cNvSpPr txBox="1"/>
            <p:nvPr/>
          </p:nvSpPr>
          <p:spPr>
            <a:xfrm>
              <a:off x="-3626168" y="643233"/>
              <a:ext cx="4818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108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1caeb914498_0_1178"/>
            <p:cNvSpPr/>
            <p:nvPr/>
          </p:nvSpPr>
          <p:spPr>
            <a:xfrm>
              <a:off x="-3807915" y="675467"/>
              <a:ext cx="165900" cy="1587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g1caeb914498_0_1178"/>
          <p:cNvGrpSpPr/>
          <p:nvPr/>
        </p:nvGrpSpPr>
        <p:grpSpPr>
          <a:xfrm>
            <a:off x="6019800" y="3645325"/>
            <a:ext cx="620246" cy="177075"/>
            <a:chOff x="-3807915" y="643217"/>
            <a:chExt cx="663791" cy="236100"/>
          </a:xfrm>
        </p:grpSpPr>
        <p:sp>
          <p:nvSpPr>
            <p:cNvPr id="192" name="Google Shape;192;g1caeb914498_0_1178"/>
            <p:cNvSpPr txBox="1"/>
            <p:nvPr/>
          </p:nvSpPr>
          <p:spPr>
            <a:xfrm>
              <a:off x="-3609124" y="643217"/>
              <a:ext cx="4650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458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1caeb914498_0_1178"/>
            <p:cNvSpPr/>
            <p:nvPr/>
          </p:nvSpPr>
          <p:spPr>
            <a:xfrm>
              <a:off x="-3807915" y="670683"/>
              <a:ext cx="183300" cy="1635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g1caeb914498_0_1178"/>
          <p:cNvGrpSpPr/>
          <p:nvPr/>
        </p:nvGrpSpPr>
        <p:grpSpPr>
          <a:xfrm>
            <a:off x="3895725" y="4207325"/>
            <a:ext cx="620112" cy="177075"/>
            <a:chOff x="-3807915" y="643233"/>
            <a:chExt cx="663648" cy="236100"/>
          </a:xfrm>
        </p:grpSpPr>
        <p:sp>
          <p:nvSpPr>
            <p:cNvPr id="195" name="Google Shape;195;g1caeb914498_0_1178"/>
            <p:cNvSpPr txBox="1"/>
            <p:nvPr/>
          </p:nvSpPr>
          <p:spPr>
            <a:xfrm>
              <a:off x="-3652467" y="643233"/>
              <a:ext cx="5082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222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1caeb914498_0_1178"/>
            <p:cNvSpPr/>
            <p:nvPr/>
          </p:nvSpPr>
          <p:spPr>
            <a:xfrm>
              <a:off x="-3807915" y="675467"/>
              <a:ext cx="128700" cy="1587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g1caeb914498_0_1178"/>
          <p:cNvGrpSpPr/>
          <p:nvPr/>
        </p:nvGrpSpPr>
        <p:grpSpPr>
          <a:xfrm>
            <a:off x="4953000" y="4207325"/>
            <a:ext cx="620019" cy="177075"/>
            <a:chOff x="-3807915" y="643233"/>
            <a:chExt cx="663547" cy="236100"/>
          </a:xfrm>
        </p:grpSpPr>
        <p:sp>
          <p:nvSpPr>
            <p:cNvPr id="198" name="Google Shape;198;g1caeb914498_0_1178"/>
            <p:cNvSpPr txBox="1"/>
            <p:nvPr/>
          </p:nvSpPr>
          <p:spPr>
            <a:xfrm>
              <a:off x="-3626168" y="643233"/>
              <a:ext cx="481800" cy="236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900"/>
                <a:buFont typeface="Rubik"/>
                <a:buNone/>
              </a:pPr>
              <a:r>
                <a:rPr lang="en" sz="700" b="1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377</a:t>
              </a:r>
              <a:r>
                <a:rPr lang="en" sz="700" b="1" i="0" u="none" strike="noStrike" cap="none">
                  <a:solidFill>
                    <a:srgbClr val="92D050"/>
                  </a:solidFill>
                  <a:latin typeface="Rubik"/>
                  <a:ea typeface="Rubik"/>
                  <a:cs typeface="Rubik"/>
                  <a:sym typeface="Rubik"/>
                </a:rPr>
                <a:t>%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1caeb914498_0_1178"/>
            <p:cNvSpPr/>
            <p:nvPr/>
          </p:nvSpPr>
          <p:spPr>
            <a:xfrm>
              <a:off x="-3807915" y="675467"/>
              <a:ext cx="165900" cy="158700"/>
            </a:xfrm>
            <a:prstGeom prst="triangle">
              <a:avLst>
                <a:gd name="adj" fmla="val 47862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14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1caeb914498_0_1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1239</Words>
  <Application>Microsoft Macintosh PowerPoint</Application>
  <PresentationFormat>On-screen Show (16:9)</PresentationFormat>
  <Paragraphs>319</Paragraphs>
  <Slides>39</Slides>
  <Notes>39</Notes>
  <HiddenSlides>5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IBM Plex Sans</vt:lpstr>
      <vt:lpstr>Montserrat</vt:lpstr>
      <vt:lpstr>Montserrat Black</vt:lpstr>
      <vt:lpstr>Calibri</vt:lpstr>
      <vt:lpstr>Lexend ExtraBold</vt:lpstr>
      <vt:lpstr>Rubik SemiBold</vt:lpstr>
      <vt:lpstr>Rubik</vt:lpstr>
      <vt:lpstr>Lexend</vt:lpstr>
      <vt:lpstr>Rubik ExtraBold</vt:lpstr>
      <vt:lpstr>Roboto Medium</vt:lpstr>
      <vt:lpstr>Rubik Medium</vt:lpstr>
      <vt:lpstr>Arial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BANPT-05</dc:creator>
  <cp:lastModifiedBy>Rio Zakarias Widyandaru</cp:lastModifiedBy>
  <cp:revision>2</cp:revision>
  <dcterms:modified xsi:type="dcterms:W3CDTF">2023-01-25T16:46:34Z</dcterms:modified>
</cp:coreProperties>
</file>